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0" r:id="rId17"/>
    <p:sldId id="262" r:id="rId18"/>
    <p:sldId id="281" r:id="rId19"/>
    <p:sldId id="282" r:id="rId20"/>
    <p:sldId id="279" r:id="rId21"/>
    <p:sldId id="263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1" r:id="rId30"/>
    <p:sldId id="290" r:id="rId31"/>
    <p:sldId id="292" r:id="rId32"/>
    <p:sldId id="293" r:id="rId33"/>
    <p:sldId id="294" r:id="rId34"/>
    <p:sldId id="264" r:id="rId35"/>
    <p:sldId id="265" r:id="rId36"/>
    <p:sldId id="266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3C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48AEF-4EFF-445C-B4B8-F0650F11AED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DB0DB-682D-4F1A-87E4-888CDBC95F78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TENNIS </a:t>
          </a:r>
          <a:r>
            <a:rPr lang="en-US" sz="2800" b="1" smtClean="0">
              <a:latin typeface="Times New Roman" pitchFamily="18" charset="0"/>
              <a:cs typeface="Times New Roman" pitchFamily="18" charset="0"/>
            </a:rPr>
            <a:t>ELBOW AND THE RELATED STRUCTURES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F4BD3A7F-26D4-4382-99BF-AE9730A2C16E}" type="parTrans" cxnId="{A7D48424-04B5-4D82-98F3-75B2470BE864}">
      <dgm:prSet/>
      <dgm:spPr/>
      <dgm:t>
        <a:bodyPr/>
        <a:lstStyle/>
        <a:p>
          <a:endParaRPr lang="en-US"/>
        </a:p>
      </dgm:t>
    </dgm:pt>
    <dgm:pt modelId="{91034841-E76A-4465-9ED4-80AC50EFCD58}" type="sibTrans" cxnId="{A7D48424-04B5-4D82-98F3-75B2470BE864}">
      <dgm:prSet/>
      <dgm:spPr/>
      <dgm:t>
        <a:bodyPr/>
        <a:lstStyle/>
        <a:p>
          <a:endParaRPr lang="en-US"/>
        </a:p>
      </dgm:t>
    </dgm:pt>
    <dgm:pt modelId="{8540E3A5-8E0F-4DFA-991B-66DAF5C95D1E}">
      <dgm:prSet custT="1"/>
      <dgm:spPr/>
      <dgm:t>
        <a:bodyPr/>
        <a:lstStyle/>
        <a:p>
          <a:pPr rtl="0"/>
          <a:r>
            <a:rPr lang="en-US" sz="2800" b="1" smtClean="0">
              <a:latin typeface="Times New Roman" pitchFamily="18" charset="0"/>
              <a:cs typeface="Times New Roman" pitchFamily="18" charset="0"/>
            </a:rPr>
            <a:t>BASIC BIOMECHANIC PRINCIPLES IN TENNIS ELBOW CONDITION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28F73CA-F5EA-4566-9859-A36247192AD3}" type="parTrans" cxnId="{15A353FD-C008-4812-A932-AD415C5780A8}">
      <dgm:prSet/>
      <dgm:spPr/>
      <dgm:t>
        <a:bodyPr/>
        <a:lstStyle/>
        <a:p>
          <a:endParaRPr lang="en-US"/>
        </a:p>
      </dgm:t>
    </dgm:pt>
    <dgm:pt modelId="{5ED62A13-2711-44FA-9345-CA5CBF6F9B6D}" type="sibTrans" cxnId="{15A353FD-C008-4812-A932-AD415C5780A8}">
      <dgm:prSet/>
      <dgm:spPr/>
      <dgm:t>
        <a:bodyPr/>
        <a:lstStyle/>
        <a:p>
          <a:endParaRPr lang="en-US"/>
        </a:p>
      </dgm:t>
    </dgm:pt>
    <dgm:pt modelId="{616E0A31-6541-4CD5-B40C-DCFEAB20942A}">
      <dgm:prSet custT="1"/>
      <dgm:spPr/>
      <dgm:t>
        <a:bodyPr/>
        <a:lstStyle/>
        <a:p>
          <a:pPr rtl="0"/>
          <a:r>
            <a:rPr lang="en-US" sz="2800" b="1" smtClean="0">
              <a:latin typeface="Times New Roman" pitchFamily="18" charset="0"/>
              <a:cs typeface="Times New Roman" pitchFamily="18" charset="0"/>
            </a:rPr>
            <a:t>TREATMENT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361590D6-EA74-41C3-96BD-53435ADE8428}" type="parTrans" cxnId="{C9D1072C-AAD3-4991-923C-35843B2E4C12}">
      <dgm:prSet/>
      <dgm:spPr/>
      <dgm:t>
        <a:bodyPr/>
        <a:lstStyle/>
        <a:p>
          <a:endParaRPr lang="en-US"/>
        </a:p>
      </dgm:t>
    </dgm:pt>
    <dgm:pt modelId="{BFD2860A-8D0D-43D2-B3F3-97770E7F11C4}" type="sibTrans" cxnId="{C9D1072C-AAD3-4991-923C-35843B2E4C12}">
      <dgm:prSet/>
      <dgm:spPr/>
      <dgm:t>
        <a:bodyPr/>
        <a:lstStyle/>
        <a:p>
          <a:endParaRPr lang="en-US"/>
        </a:p>
      </dgm:t>
    </dgm:pt>
    <dgm:pt modelId="{B72FE63D-F7EA-4769-A6F2-0EC8C67CE804}">
      <dgm:prSet custT="1"/>
      <dgm:spPr/>
      <dgm:t>
        <a:bodyPr/>
        <a:lstStyle/>
        <a:p>
          <a:pPr rtl="0"/>
          <a:r>
            <a:rPr lang="en-US" sz="2800" b="1" smtClean="0">
              <a:latin typeface="Times New Roman" pitchFamily="18" charset="0"/>
              <a:cs typeface="Times New Roman" pitchFamily="18" charset="0"/>
            </a:rPr>
            <a:t> PHYSICAL THERAPY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E91E489D-08BC-4BCC-BC43-F08EDDBB9887}" type="parTrans" cxnId="{5E7509F0-580A-4D5D-9FF4-D54BAB01E1FF}">
      <dgm:prSet/>
      <dgm:spPr/>
      <dgm:t>
        <a:bodyPr/>
        <a:lstStyle/>
        <a:p>
          <a:endParaRPr lang="en-US"/>
        </a:p>
      </dgm:t>
    </dgm:pt>
    <dgm:pt modelId="{473B6E3F-994F-4ACB-B6D5-C9EBE14B05A8}" type="sibTrans" cxnId="{5E7509F0-580A-4D5D-9FF4-D54BAB01E1FF}">
      <dgm:prSet/>
      <dgm:spPr/>
      <dgm:t>
        <a:bodyPr/>
        <a:lstStyle/>
        <a:p>
          <a:endParaRPr lang="en-US"/>
        </a:p>
      </dgm:t>
    </dgm:pt>
    <dgm:pt modelId="{6403662A-2CFD-4500-AD3C-8CEF04E75C7D}">
      <dgm:prSet custT="1"/>
      <dgm:spPr/>
      <dgm:t>
        <a:bodyPr/>
        <a:lstStyle/>
        <a:p>
          <a:pPr rtl="0"/>
          <a:r>
            <a:rPr lang="en-US" sz="2800" b="1" smtClean="0">
              <a:latin typeface="Times New Roman" pitchFamily="18" charset="0"/>
              <a:cs typeface="Times New Roman" pitchFamily="18" charset="0"/>
            </a:rPr>
            <a:t>REFERENCES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C0116DCC-A0DB-4775-950A-FB9D06E89B8B}" type="parTrans" cxnId="{8C445EDD-39D4-465E-ACC5-56ED8A5951B3}">
      <dgm:prSet/>
      <dgm:spPr/>
      <dgm:t>
        <a:bodyPr/>
        <a:lstStyle/>
        <a:p>
          <a:endParaRPr lang="en-US"/>
        </a:p>
      </dgm:t>
    </dgm:pt>
    <dgm:pt modelId="{AF06719C-71E9-4A4E-9F1B-C09E66DA587C}" type="sibTrans" cxnId="{8C445EDD-39D4-465E-ACC5-56ED8A5951B3}">
      <dgm:prSet/>
      <dgm:spPr/>
      <dgm:t>
        <a:bodyPr/>
        <a:lstStyle/>
        <a:p>
          <a:endParaRPr lang="en-US"/>
        </a:p>
      </dgm:t>
    </dgm:pt>
    <dgm:pt modelId="{0A2E5BE2-8A0A-4F50-AC85-5F5650DD6D24}" type="pres">
      <dgm:prSet presAssocID="{21948AEF-4EFF-445C-B4B8-F0650F11AE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1BD342-22EE-4041-AA84-8F3A3BB5281B}" type="pres">
      <dgm:prSet presAssocID="{059DB0DB-682D-4F1A-87E4-888CDBC95F78}" presName="horFlow" presStyleCnt="0"/>
      <dgm:spPr/>
    </dgm:pt>
    <dgm:pt modelId="{87126E5D-0C3F-4193-949F-8C66A8E2C9DC}" type="pres">
      <dgm:prSet presAssocID="{059DB0DB-682D-4F1A-87E4-888CDBC95F78}" presName="bigChev" presStyleLbl="node1" presStyleIdx="0" presStyleCnt="5" custScaleX="357514"/>
      <dgm:spPr/>
      <dgm:t>
        <a:bodyPr/>
        <a:lstStyle/>
        <a:p>
          <a:endParaRPr lang="en-US"/>
        </a:p>
      </dgm:t>
    </dgm:pt>
    <dgm:pt modelId="{143D5F9E-4C86-4F0A-9ACA-77860F89A2DA}" type="pres">
      <dgm:prSet presAssocID="{059DB0DB-682D-4F1A-87E4-888CDBC95F78}" presName="vSp" presStyleCnt="0"/>
      <dgm:spPr/>
    </dgm:pt>
    <dgm:pt modelId="{72C16930-DA50-475D-B3C2-62E8FFEA820F}" type="pres">
      <dgm:prSet presAssocID="{8540E3A5-8E0F-4DFA-991B-66DAF5C95D1E}" presName="horFlow" presStyleCnt="0"/>
      <dgm:spPr/>
    </dgm:pt>
    <dgm:pt modelId="{5701091F-B3C8-426B-8C4C-35AA04AD1B91}" type="pres">
      <dgm:prSet presAssocID="{8540E3A5-8E0F-4DFA-991B-66DAF5C95D1E}" presName="bigChev" presStyleLbl="node1" presStyleIdx="1" presStyleCnt="5" custScaleX="348123" custScaleY="121295"/>
      <dgm:spPr/>
      <dgm:t>
        <a:bodyPr/>
        <a:lstStyle/>
        <a:p>
          <a:endParaRPr lang="en-US"/>
        </a:p>
      </dgm:t>
    </dgm:pt>
    <dgm:pt modelId="{E3E280E8-BDD5-471F-B4ED-C3BEB1E26E00}" type="pres">
      <dgm:prSet presAssocID="{8540E3A5-8E0F-4DFA-991B-66DAF5C95D1E}" presName="vSp" presStyleCnt="0"/>
      <dgm:spPr/>
    </dgm:pt>
    <dgm:pt modelId="{0BB26C0D-FE62-4EF4-BAF0-7616CC02B8DC}" type="pres">
      <dgm:prSet presAssocID="{616E0A31-6541-4CD5-B40C-DCFEAB20942A}" presName="horFlow" presStyleCnt="0"/>
      <dgm:spPr/>
    </dgm:pt>
    <dgm:pt modelId="{4098C26C-F89E-4BE2-A5A5-27E2BD9759AE}" type="pres">
      <dgm:prSet presAssocID="{616E0A31-6541-4CD5-B40C-DCFEAB20942A}" presName="bigChev" presStyleLbl="node1" presStyleIdx="2" presStyleCnt="5" custScaleX="157585"/>
      <dgm:spPr/>
      <dgm:t>
        <a:bodyPr/>
        <a:lstStyle/>
        <a:p>
          <a:endParaRPr lang="en-US"/>
        </a:p>
      </dgm:t>
    </dgm:pt>
    <dgm:pt modelId="{A9DF63A5-C680-4647-9808-A12140326F15}" type="pres">
      <dgm:prSet presAssocID="{616E0A31-6541-4CD5-B40C-DCFEAB20942A}" presName="vSp" presStyleCnt="0"/>
      <dgm:spPr/>
    </dgm:pt>
    <dgm:pt modelId="{D0C55C94-739A-4AA3-A148-60FD1945074E}" type="pres">
      <dgm:prSet presAssocID="{B72FE63D-F7EA-4769-A6F2-0EC8C67CE804}" presName="horFlow" presStyleCnt="0"/>
      <dgm:spPr/>
    </dgm:pt>
    <dgm:pt modelId="{4036B136-C6EB-426A-9BC0-693CA75E93AD}" type="pres">
      <dgm:prSet presAssocID="{B72FE63D-F7EA-4769-A6F2-0EC8C67CE804}" presName="bigChev" presStyleLbl="node1" presStyleIdx="3" presStyleCnt="5" custScaleX="213173" custLinFactNeighborX="3889" custLinFactNeighborY="6075"/>
      <dgm:spPr/>
      <dgm:t>
        <a:bodyPr/>
        <a:lstStyle/>
        <a:p>
          <a:endParaRPr lang="en-US"/>
        </a:p>
      </dgm:t>
    </dgm:pt>
    <dgm:pt modelId="{6B75791F-A495-426A-B9C7-1BFEB1C3820F}" type="pres">
      <dgm:prSet presAssocID="{B72FE63D-F7EA-4769-A6F2-0EC8C67CE804}" presName="vSp" presStyleCnt="0"/>
      <dgm:spPr/>
    </dgm:pt>
    <dgm:pt modelId="{A6180F58-DA46-4DDC-9F20-901CDC0320DE}" type="pres">
      <dgm:prSet presAssocID="{6403662A-2CFD-4500-AD3C-8CEF04E75C7D}" presName="horFlow" presStyleCnt="0"/>
      <dgm:spPr/>
    </dgm:pt>
    <dgm:pt modelId="{E678500E-4A6F-4A0B-AB04-1A17D0323EE7}" type="pres">
      <dgm:prSet presAssocID="{6403662A-2CFD-4500-AD3C-8CEF04E75C7D}" presName="bigChev" presStyleLbl="node1" presStyleIdx="4" presStyleCnt="5" custScaleX="172761"/>
      <dgm:spPr/>
      <dgm:t>
        <a:bodyPr/>
        <a:lstStyle/>
        <a:p>
          <a:endParaRPr lang="en-US"/>
        </a:p>
      </dgm:t>
    </dgm:pt>
  </dgm:ptLst>
  <dgm:cxnLst>
    <dgm:cxn modelId="{A7D48424-04B5-4D82-98F3-75B2470BE864}" srcId="{21948AEF-4EFF-445C-B4B8-F0650F11AEDD}" destId="{059DB0DB-682D-4F1A-87E4-888CDBC95F78}" srcOrd="0" destOrd="0" parTransId="{F4BD3A7F-26D4-4382-99BF-AE9730A2C16E}" sibTransId="{91034841-E76A-4465-9ED4-80AC50EFCD58}"/>
    <dgm:cxn modelId="{FABDC19A-3915-4E25-B2CD-4F4B9454749C}" type="presOf" srcId="{616E0A31-6541-4CD5-B40C-DCFEAB20942A}" destId="{4098C26C-F89E-4BE2-A5A5-27E2BD9759AE}" srcOrd="0" destOrd="0" presId="urn:microsoft.com/office/officeart/2005/8/layout/lProcess3"/>
    <dgm:cxn modelId="{C9D1072C-AAD3-4991-923C-35843B2E4C12}" srcId="{21948AEF-4EFF-445C-B4B8-F0650F11AEDD}" destId="{616E0A31-6541-4CD5-B40C-DCFEAB20942A}" srcOrd="2" destOrd="0" parTransId="{361590D6-EA74-41C3-96BD-53435ADE8428}" sibTransId="{BFD2860A-8D0D-43D2-B3F3-97770E7F11C4}"/>
    <dgm:cxn modelId="{4F394693-A33A-4CAF-B9C2-D3323BAFA8E1}" type="presOf" srcId="{8540E3A5-8E0F-4DFA-991B-66DAF5C95D1E}" destId="{5701091F-B3C8-426B-8C4C-35AA04AD1B91}" srcOrd="0" destOrd="0" presId="urn:microsoft.com/office/officeart/2005/8/layout/lProcess3"/>
    <dgm:cxn modelId="{3EC91AEA-A111-4840-8C7F-B229C9B7ACA2}" type="presOf" srcId="{21948AEF-4EFF-445C-B4B8-F0650F11AEDD}" destId="{0A2E5BE2-8A0A-4F50-AC85-5F5650DD6D24}" srcOrd="0" destOrd="0" presId="urn:microsoft.com/office/officeart/2005/8/layout/lProcess3"/>
    <dgm:cxn modelId="{8C445EDD-39D4-465E-ACC5-56ED8A5951B3}" srcId="{21948AEF-4EFF-445C-B4B8-F0650F11AEDD}" destId="{6403662A-2CFD-4500-AD3C-8CEF04E75C7D}" srcOrd="4" destOrd="0" parTransId="{C0116DCC-A0DB-4775-950A-FB9D06E89B8B}" sibTransId="{AF06719C-71E9-4A4E-9F1B-C09E66DA587C}"/>
    <dgm:cxn modelId="{CFFAE029-CE1C-48C1-AD73-7739ABDE000C}" type="presOf" srcId="{059DB0DB-682D-4F1A-87E4-888CDBC95F78}" destId="{87126E5D-0C3F-4193-949F-8C66A8E2C9DC}" srcOrd="0" destOrd="0" presId="urn:microsoft.com/office/officeart/2005/8/layout/lProcess3"/>
    <dgm:cxn modelId="{80CCBC50-91F5-45CE-92B8-BFC42010B11F}" type="presOf" srcId="{B72FE63D-F7EA-4769-A6F2-0EC8C67CE804}" destId="{4036B136-C6EB-426A-9BC0-693CA75E93AD}" srcOrd="0" destOrd="0" presId="urn:microsoft.com/office/officeart/2005/8/layout/lProcess3"/>
    <dgm:cxn modelId="{C345697F-EC84-4245-8C61-1F277F5D38D7}" type="presOf" srcId="{6403662A-2CFD-4500-AD3C-8CEF04E75C7D}" destId="{E678500E-4A6F-4A0B-AB04-1A17D0323EE7}" srcOrd="0" destOrd="0" presId="urn:microsoft.com/office/officeart/2005/8/layout/lProcess3"/>
    <dgm:cxn modelId="{5E7509F0-580A-4D5D-9FF4-D54BAB01E1FF}" srcId="{21948AEF-4EFF-445C-B4B8-F0650F11AEDD}" destId="{B72FE63D-F7EA-4769-A6F2-0EC8C67CE804}" srcOrd="3" destOrd="0" parTransId="{E91E489D-08BC-4BCC-BC43-F08EDDBB9887}" sibTransId="{473B6E3F-994F-4ACB-B6D5-C9EBE14B05A8}"/>
    <dgm:cxn modelId="{15A353FD-C008-4812-A932-AD415C5780A8}" srcId="{21948AEF-4EFF-445C-B4B8-F0650F11AEDD}" destId="{8540E3A5-8E0F-4DFA-991B-66DAF5C95D1E}" srcOrd="1" destOrd="0" parTransId="{C28F73CA-F5EA-4566-9859-A36247192AD3}" sibTransId="{5ED62A13-2711-44FA-9345-CA5CBF6F9B6D}"/>
    <dgm:cxn modelId="{D5ECEA3E-13B6-455D-B10B-6D9E7FE5AA08}" type="presParOf" srcId="{0A2E5BE2-8A0A-4F50-AC85-5F5650DD6D24}" destId="{4F1BD342-22EE-4041-AA84-8F3A3BB5281B}" srcOrd="0" destOrd="0" presId="urn:microsoft.com/office/officeart/2005/8/layout/lProcess3"/>
    <dgm:cxn modelId="{291BBFB8-7749-436F-B53F-EACDBD5CA20A}" type="presParOf" srcId="{4F1BD342-22EE-4041-AA84-8F3A3BB5281B}" destId="{87126E5D-0C3F-4193-949F-8C66A8E2C9DC}" srcOrd="0" destOrd="0" presId="urn:microsoft.com/office/officeart/2005/8/layout/lProcess3"/>
    <dgm:cxn modelId="{591115FB-3168-4B7C-8FB9-F748144A6112}" type="presParOf" srcId="{0A2E5BE2-8A0A-4F50-AC85-5F5650DD6D24}" destId="{143D5F9E-4C86-4F0A-9ACA-77860F89A2DA}" srcOrd="1" destOrd="0" presId="urn:microsoft.com/office/officeart/2005/8/layout/lProcess3"/>
    <dgm:cxn modelId="{D9370F49-B8C8-42FD-BE28-216A695C18CA}" type="presParOf" srcId="{0A2E5BE2-8A0A-4F50-AC85-5F5650DD6D24}" destId="{72C16930-DA50-475D-B3C2-62E8FFEA820F}" srcOrd="2" destOrd="0" presId="urn:microsoft.com/office/officeart/2005/8/layout/lProcess3"/>
    <dgm:cxn modelId="{7AE65F44-B0A9-46DF-88C2-7D75A0087C28}" type="presParOf" srcId="{72C16930-DA50-475D-B3C2-62E8FFEA820F}" destId="{5701091F-B3C8-426B-8C4C-35AA04AD1B91}" srcOrd="0" destOrd="0" presId="urn:microsoft.com/office/officeart/2005/8/layout/lProcess3"/>
    <dgm:cxn modelId="{4FAECE9D-09AD-45E6-9D94-D185AADFB212}" type="presParOf" srcId="{0A2E5BE2-8A0A-4F50-AC85-5F5650DD6D24}" destId="{E3E280E8-BDD5-471F-B4ED-C3BEB1E26E00}" srcOrd="3" destOrd="0" presId="urn:microsoft.com/office/officeart/2005/8/layout/lProcess3"/>
    <dgm:cxn modelId="{2C3CBDE1-EB3A-45CB-BA44-3FDFC72C6045}" type="presParOf" srcId="{0A2E5BE2-8A0A-4F50-AC85-5F5650DD6D24}" destId="{0BB26C0D-FE62-4EF4-BAF0-7616CC02B8DC}" srcOrd="4" destOrd="0" presId="urn:microsoft.com/office/officeart/2005/8/layout/lProcess3"/>
    <dgm:cxn modelId="{47F69152-1117-4577-9138-B4AEFDBED6B3}" type="presParOf" srcId="{0BB26C0D-FE62-4EF4-BAF0-7616CC02B8DC}" destId="{4098C26C-F89E-4BE2-A5A5-27E2BD9759AE}" srcOrd="0" destOrd="0" presId="urn:microsoft.com/office/officeart/2005/8/layout/lProcess3"/>
    <dgm:cxn modelId="{21F59E08-0AB3-4888-8C8D-EBABA52B7E47}" type="presParOf" srcId="{0A2E5BE2-8A0A-4F50-AC85-5F5650DD6D24}" destId="{A9DF63A5-C680-4647-9808-A12140326F15}" srcOrd="5" destOrd="0" presId="urn:microsoft.com/office/officeart/2005/8/layout/lProcess3"/>
    <dgm:cxn modelId="{B4913961-7988-4FF3-AD56-D3534809C3E4}" type="presParOf" srcId="{0A2E5BE2-8A0A-4F50-AC85-5F5650DD6D24}" destId="{D0C55C94-739A-4AA3-A148-60FD1945074E}" srcOrd="6" destOrd="0" presId="urn:microsoft.com/office/officeart/2005/8/layout/lProcess3"/>
    <dgm:cxn modelId="{6CB846BE-A9D9-4A78-AA24-4B94BCD3EEB7}" type="presParOf" srcId="{D0C55C94-739A-4AA3-A148-60FD1945074E}" destId="{4036B136-C6EB-426A-9BC0-693CA75E93AD}" srcOrd="0" destOrd="0" presId="urn:microsoft.com/office/officeart/2005/8/layout/lProcess3"/>
    <dgm:cxn modelId="{11FE27CA-D50A-4244-9E67-B2B1BE8CEEFF}" type="presParOf" srcId="{0A2E5BE2-8A0A-4F50-AC85-5F5650DD6D24}" destId="{6B75791F-A495-426A-B9C7-1BFEB1C3820F}" srcOrd="7" destOrd="0" presId="urn:microsoft.com/office/officeart/2005/8/layout/lProcess3"/>
    <dgm:cxn modelId="{59253ED9-8418-4D8B-B6F2-5219E1C0D887}" type="presParOf" srcId="{0A2E5BE2-8A0A-4F50-AC85-5F5650DD6D24}" destId="{A6180F58-DA46-4DDC-9F20-901CDC0320DE}" srcOrd="8" destOrd="0" presId="urn:microsoft.com/office/officeart/2005/8/layout/lProcess3"/>
    <dgm:cxn modelId="{79CCC62E-E2AA-4768-A500-89AD6BE341E4}" type="presParOf" srcId="{A6180F58-DA46-4DDC-9F20-901CDC0320DE}" destId="{E678500E-4A6F-4A0B-AB04-1A17D0323EE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26E5D-0C3F-4193-949F-8C66A8E2C9DC}">
      <dsp:nvSpPr>
        <dsp:cNvPr id="0" name=""/>
        <dsp:cNvSpPr/>
      </dsp:nvSpPr>
      <dsp:spPr>
        <a:xfrm>
          <a:off x="578908" y="547"/>
          <a:ext cx="8138583" cy="910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TENNIS </a:t>
          </a: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ELBOW AND THE RELATED STRUCTURES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4196" y="547"/>
        <a:ext cx="7228008" cy="910575"/>
      </dsp:txXfrm>
    </dsp:sp>
    <dsp:sp modelId="{5701091F-B3C8-426B-8C4C-35AA04AD1B91}">
      <dsp:nvSpPr>
        <dsp:cNvPr id="0" name=""/>
        <dsp:cNvSpPr/>
      </dsp:nvSpPr>
      <dsp:spPr>
        <a:xfrm>
          <a:off x="578908" y="1038602"/>
          <a:ext cx="7924803" cy="11044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BASIC BIOMECHANIC PRINCIPLES IN TENNIS ELBOW CONDITION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1149" y="1038602"/>
        <a:ext cx="6820321" cy="1104482"/>
      </dsp:txXfrm>
    </dsp:sp>
    <dsp:sp modelId="{4098C26C-F89E-4BE2-A5A5-27E2BD9759AE}">
      <dsp:nvSpPr>
        <dsp:cNvPr id="0" name=""/>
        <dsp:cNvSpPr/>
      </dsp:nvSpPr>
      <dsp:spPr>
        <a:xfrm>
          <a:off x="578908" y="2270565"/>
          <a:ext cx="3587324" cy="910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TREATMENT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4196" y="2270565"/>
        <a:ext cx="2676749" cy="910575"/>
      </dsp:txXfrm>
    </dsp:sp>
    <dsp:sp modelId="{4036B136-C6EB-426A-9BC0-693CA75E93AD}">
      <dsp:nvSpPr>
        <dsp:cNvPr id="0" name=""/>
        <dsp:cNvSpPr/>
      </dsp:nvSpPr>
      <dsp:spPr>
        <a:xfrm>
          <a:off x="667438" y="3363938"/>
          <a:ext cx="4852750" cy="910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 PHYSICAL THERAPY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2726" y="3363938"/>
        <a:ext cx="3942175" cy="910575"/>
      </dsp:txXfrm>
    </dsp:sp>
    <dsp:sp modelId="{E678500E-4A6F-4A0B-AB04-1A17D0323EE7}">
      <dsp:nvSpPr>
        <dsp:cNvPr id="0" name=""/>
        <dsp:cNvSpPr/>
      </dsp:nvSpPr>
      <dsp:spPr>
        <a:xfrm>
          <a:off x="578908" y="4346676"/>
          <a:ext cx="3932796" cy="9105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latin typeface="Times New Roman" pitchFamily="18" charset="0"/>
              <a:cs typeface="Times New Roman" pitchFamily="18" charset="0"/>
            </a:rPr>
            <a:t>REFERENCES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4196" y="4346676"/>
        <a:ext cx="3022221" cy="910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9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3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1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8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4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FDE8-3C52-40C1-A549-5EC8D174803F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F69BB-4BA9-44DC-9807-98BDEFF92B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7" Type="http://schemas.openxmlformats.org/officeDocument/2006/relationships/image" Target="../media/image85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rx.net.kinesiology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8" y="1018233"/>
            <a:ext cx="9106842" cy="2514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TENNIS ELBOW </a:t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&amp; PHYSICAL THERAPY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712" y="4724400"/>
            <a:ext cx="7848600" cy="1752600"/>
          </a:xfrm>
        </p:spPr>
        <p:txBody>
          <a:bodyPr>
            <a:normAutofit/>
          </a:bodyPr>
          <a:lstStyle/>
          <a:p>
            <a:pPr algn="l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          Bùi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Kim Hằng</a:t>
            </a:r>
          </a:p>
          <a:p>
            <a:pPr algn="l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REHABILITATION DEPARTMENT</a:t>
            </a:r>
          </a:p>
          <a:p>
            <a:pPr algn="l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HOSPITAL FOR TRAUMATOLOGY AND ORTHOPAEDICS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" y="3124200"/>
            <a:ext cx="409598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685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5123613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I.6	THE RELATED STRUCTURES:</a:t>
            </a:r>
          </a:p>
          <a:p>
            <a:pPr marL="0" indent="0">
              <a:buNone/>
            </a:pPr>
            <a:r>
              <a:rPr lang="en-US" sz="1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I.6.1.  Muscles</a:t>
            </a:r>
            <a:r>
              <a:rPr 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Carpi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Radialis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Longus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(ECRL)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Digitorum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Communis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(EDC) 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involved in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1/3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of cases 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(at the third digit insertion originated from lateral epicondyle)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Carpi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Ulnaris (ECU)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69" y="2057400"/>
            <a:ext cx="3822852" cy="2863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13" y="5041900"/>
            <a:ext cx="3867987" cy="128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9919" b="17840"/>
          <a:stretch/>
        </p:blipFill>
        <p:spPr>
          <a:xfrm>
            <a:off x="5173068" y="914400"/>
            <a:ext cx="381853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620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I.6	THE RELATED STRUCTURES:</a:t>
            </a:r>
          </a:p>
          <a:p>
            <a:pPr marL="0" indent="0"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I.6.2  Nerve: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Interosseous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Nerve (PIN)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80060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4" b="14492"/>
          <a:stretch/>
        </p:blipFill>
        <p:spPr>
          <a:xfrm>
            <a:off x="990600" y="4932608"/>
            <a:ext cx="2969654" cy="1772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1669" b="31455"/>
          <a:stretch/>
        </p:blipFill>
        <p:spPr>
          <a:xfrm>
            <a:off x="-76200" y="2447915"/>
            <a:ext cx="4419600" cy="24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BASIC 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BIOMECHANIC PRINCIPLES IN TENNIS ELBOW CONDITION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990600"/>
            <a:ext cx="9047767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II.1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Leverage principles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48" y="1483659"/>
            <a:ext cx="4140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Fulcrum in the middle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 mechanical advantage &gt;/&lt;/=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7" y="4958024"/>
            <a:ext cx="4140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Effort in the middle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/>
              </a:rPr>
              <a:t> mechanical advantage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&lt; 1, larger displacement &amp; speed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68" y="2994544"/>
            <a:ext cx="4501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Resistance in the middle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 mechanical advantage &gt; 1 with small displacement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t="10392" r="4588" b="46260"/>
          <a:stretch/>
        </p:blipFill>
        <p:spPr>
          <a:xfrm>
            <a:off x="4571999" y="1052147"/>
            <a:ext cx="4448757" cy="1568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9221" r="9987" b="39934"/>
          <a:stretch/>
        </p:blipFill>
        <p:spPr>
          <a:xfrm>
            <a:off x="4571998" y="2851970"/>
            <a:ext cx="4448759" cy="21010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4522" b="44975"/>
          <a:stretch/>
        </p:blipFill>
        <p:spPr>
          <a:xfrm>
            <a:off x="4605112" y="5181600"/>
            <a:ext cx="441564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42" y="0"/>
            <a:ext cx="8636358" cy="533400"/>
          </a:xfrm>
        </p:spPr>
        <p:txBody>
          <a:bodyPr>
            <a:normAutofit/>
          </a:bodyPr>
          <a:lstStyle/>
          <a:p>
            <a:pPr lvl="0"/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BASIC BIOMECHANIC PRINCIPLES IN TENNIS ELBOW CONDITION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521" y="914400"/>
            <a:ext cx="8763000" cy="60960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smtClean="0">
                <a:sym typeface="Wingdings"/>
              </a:rPr>
              <a:t>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Converting the 3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class lever system of elbow (flexion, concentric contraction) into 2</a:t>
            </a:r>
            <a:r>
              <a:rPr lang="en-US" b="1" baseline="3000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class lever system (extension, eccentric contraction)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improve muscle strength &amp;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decrease pain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1825"/>
            <a:ext cx="4886801" cy="315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95700"/>
            <a:ext cx="4191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33"/>
          <a:stretch/>
        </p:blipFill>
        <p:spPr>
          <a:xfrm>
            <a:off x="4031457" y="4230710"/>
            <a:ext cx="5100736" cy="2156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42" y="0"/>
            <a:ext cx="8636358" cy="533400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BASIC BIOMECHANIC PRINCIPLES IN TENNIS ELBOW CONDITION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86655"/>
            <a:ext cx="4267200" cy="539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II.2 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Muscle contraction types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Isometric contraction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6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Isotonic contraction</a:t>
            </a:r>
          </a:p>
          <a:p>
            <a:pPr marL="0" indent="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- concentric contraction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- eccentric contraction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7" y="990600"/>
            <a:ext cx="511254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6" t="58967"/>
          <a:stretch/>
        </p:blipFill>
        <p:spPr>
          <a:xfrm>
            <a:off x="5026711" y="2284389"/>
            <a:ext cx="4098030" cy="1144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42" y="0"/>
            <a:ext cx="8636358" cy="533400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BASIC BIOMECHANIC PRINCIPLES IN TENNIS ELBOW CONDITION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" y="610674"/>
            <a:ext cx="4876801" cy="6247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II.3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Eccentric contraction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lengthens musculotendinous complex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results in structural remodeling with hypertrophy &amp; increases tendinous tensile strength</a:t>
            </a: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simultaneously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affects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the agonist &amp; antagonist muscles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facilitates neuromuscular transmission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Therapeutic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Eccentric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Exercises (TEE) effectively used in tendinopathy management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65"/>
          <a:stretch/>
        </p:blipFill>
        <p:spPr>
          <a:xfrm>
            <a:off x="5026710" y="610674"/>
            <a:ext cx="4105877" cy="80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7"/>
          <a:stretch/>
        </p:blipFill>
        <p:spPr>
          <a:xfrm>
            <a:off x="5026710" y="1423383"/>
            <a:ext cx="4105878" cy="861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10" y="3429000"/>
            <a:ext cx="4098031" cy="298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3"/>
            </a:pP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TREATMENT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III.1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CONSERVATIVE TREATMENT: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stages 1, 2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PRICEMM</a:t>
            </a:r>
          </a:p>
          <a:p>
            <a:pPr lvl="1">
              <a:buFont typeface="Wingdings" pitchFamily="2" charset="2"/>
              <a:buChar char="§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Sport instrument modification (racquet, ball…)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3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52578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PRICEMM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(Protection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brace/ splint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disperse stressful gripping forces at tendon origins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(Rest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decreasing activities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(Ice): 10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15 min/4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times/ day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(Compression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bracing below the elbow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(Elevation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if swelling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0"/>
          <a:stretch/>
        </p:blipFill>
        <p:spPr>
          <a:xfrm>
            <a:off x="5654606" y="609600"/>
            <a:ext cx="3489394" cy="1163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18" y="1785871"/>
            <a:ext cx="2109125" cy="157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656" r="53209"/>
          <a:stretch/>
        </p:blipFill>
        <p:spPr>
          <a:xfrm>
            <a:off x="5732056" y="3411215"/>
            <a:ext cx="1729988" cy="1650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44" y="3391956"/>
            <a:ext cx="1663700" cy="166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2" y="5114790"/>
            <a:ext cx="225038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69" y="209427"/>
            <a:ext cx="2923331" cy="1862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3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6482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PRICEMM</a:t>
            </a:r>
          </a:p>
          <a:p>
            <a:pPr marL="0" indent="0">
              <a:buNone/>
            </a:pP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(Medications):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NSAIDs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+ Steroid injection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242" y="4891207"/>
            <a:ext cx="51311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+ Placelet-Rich Plasma injection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932" y="4544363"/>
            <a:ext cx="2923331" cy="2189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0791" r="2694" b="13531"/>
          <a:stretch/>
        </p:blipFill>
        <p:spPr>
          <a:xfrm>
            <a:off x="5748396" y="2071620"/>
            <a:ext cx="2923331" cy="24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3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3429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u="sng" dirty="0" smtClean="0">
                <a:latin typeface="Times New Roman" pitchFamily="18" charset="0"/>
                <a:cs typeface="Times New Roman" pitchFamily="18" charset="0"/>
              </a:rPr>
              <a:t>PRICEMM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(Modalities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algn="just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electrotherapy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sound wave (US,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shock wave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short wave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iontophoresis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light wave (IR,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LASER…)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1" b="6421"/>
          <a:stretch/>
        </p:blipFill>
        <p:spPr>
          <a:xfrm>
            <a:off x="3982141" y="4227490"/>
            <a:ext cx="2150757" cy="255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1" r="11681" b="2544"/>
          <a:stretch/>
        </p:blipFill>
        <p:spPr>
          <a:xfrm>
            <a:off x="6172200" y="4223197"/>
            <a:ext cx="2771898" cy="2558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8864" r="14099" b="20365"/>
          <a:stretch/>
        </p:blipFill>
        <p:spPr>
          <a:xfrm>
            <a:off x="6690475" y="2325015"/>
            <a:ext cx="2265683" cy="1637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10191" r="8421"/>
          <a:stretch/>
        </p:blipFill>
        <p:spPr>
          <a:xfrm>
            <a:off x="5562600" y="514869"/>
            <a:ext cx="1992406" cy="1771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4" t="9502" r="7942" b="14627"/>
          <a:stretch/>
        </p:blipFill>
        <p:spPr>
          <a:xfrm>
            <a:off x="3982141" y="2325015"/>
            <a:ext cx="2779748" cy="163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to extract the basic principles of biomechanics and anatomic structures related to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Tennis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Elbow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to choose the physical therapy methods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to establish the physical therapy programs in treatment and prevention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5334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3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066800"/>
            <a:ext cx="90678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III.2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SURGERY: 2%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stage 3, 4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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to change stressful force of tendon at periosteum &amp; local vascularity: injured tissue excision, deposited calcium taking, tendon origin relief from lateral epicondyle, tendon reinsertion…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54" y="381000"/>
            <a:ext cx="4191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" y="2133600"/>
            <a:ext cx="487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prolonged pain (&gt;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year), pain at rest, patient requires high level activities (sports, competition…)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conservative therapy failed after &gt; 6 months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PHYSICAL THERAPY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8305800" cy="4876799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IV.1  SUBJECTIVE ASSESSMENT: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pain: time, painful points, severity, irritability, nature, improving/aggravating factors?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strange feeling, poping in elbow while moving?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former treatment?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1"/>
            <a:ext cx="8991600" cy="6172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IV.2  OBJECTIVE ASSESSEMENT: 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pain, tenderness, swelling over radial head?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valgus/ varus/ cubital recurvatum?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pain with resistance in wrist dorsiflexion, finger extension and radial inclination?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pain while passively stretching wrist extensor muscles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atrophy/ weakness of forearm extensors?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muscular strength: biceps, triceps, brachioradialis, supinators,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ECRL/ECRB, EDC…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decreased PROM of wrist flexion?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decreased ROM of flexion, extension, pronation, supination?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7" b="15547"/>
          <a:stretch/>
        </p:blipFill>
        <p:spPr>
          <a:xfrm>
            <a:off x="6636314" y="14235"/>
            <a:ext cx="2507686" cy="14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33400"/>
            <a:ext cx="5174803" cy="6324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IV.2  OBJECTIVE ASSESSEMENT: </a:t>
            </a:r>
          </a:p>
          <a:p>
            <a:pPr marL="0" indent="0">
              <a:buNone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tests: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Mill, Maudsley, Cozen,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chair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lift test?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cervical radiculopathy (C6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C7)?</a:t>
            </a:r>
          </a:p>
          <a:p>
            <a:pPr algn="just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PIN syndrome: 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of cases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posterolateral instability (after ligamentous injury, radial head inflammation/ degeneration, elbow luxation, radial head excision, coronoid process fracture…)?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8"/>
          <a:stretch/>
        </p:blipFill>
        <p:spPr>
          <a:xfrm>
            <a:off x="5700642" y="2514600"/>
            <a:ext cx="1614558" cy="1683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r="28147"/>
          <a:stretch/>
        </p:blipFill>
        <p:spPr>
          <a:xfrm>
            <a:off x="7474398" y="2563969"/>
            <a:ext cx="1511693" cy="216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25807" r="9208" b="8404"/>
          <a:stretch/>
        </p:blipFill>
        <p:spPr>
          <a:xfrm>
            <a:off x="6729198" y="1295400"/>
            <a:ext cx="2256894" cy="1192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13567" b="26176"/>
          <a:stretch/>
        </p:blipFill>
        <p:spPr>
          <a:xfrm>
            <a:off x="6729198" y="76200"/>
            <a:ext cx="2256894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t="19472" r="9202" b="10000"/>
          <a:stretch/>
        </p:blipFill>
        <p:spPr>
          <a:xfrm>
            <a:off x="5443039" y="441100"/>
            <a:ext cx="1262561" cy="204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81974"/>
            <a:ext cx="1427485" cy="257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24104"/>
          <a:stretch/>
        </p:blipFill>
        <p:spPr>
          <a:xfrm>
            <a:off x="6894241" y="4800600"/>
            <a:ext cx="2091850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IV.3  OBJECTIVES: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reduction of pain, swelling and facilitation of tissue repair process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restoration of ROM and muscle length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strengthening muscles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patient education: retraining, avoiding overuse and injury/ recurrence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6491"/>
            <a:ext cx="8610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 pain &amp; swelling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ice/ heat (depends on acute/ chronic stage)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splint/ brace to support/ protect in daily activities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electrotherapy: medium-frequency currents (TENS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interferential current…), sound waves (US,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shock wave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short waves, iontophoresis, light waves (IR,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LASER…)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improves pain &amp; local vascularity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facilitates motions &amp; tendon healing process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deep transverse friction (DTF)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pain relief &amp; increasing soft tissue mobility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1442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6407" b="9422"/>
          <a:stretch/>
        </p:blipFill>
        <p:spPr>
          <a:xfrm>
            <a:off x="6928834" y="1536342"/>
            <a:ext cx="2062766" cy="1221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000" y="115556"/>
            <a:ext cx="2048434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mtClean="0"/>
              <a:t> </a:t>
            </a: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 </a:t>
            </a: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 mechanism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(sports)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force transfer with body weight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elbow support (if needed)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modification of racket handle &amp; type…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34" y="304800"/>
            <a:ext cx="3079566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83" y="2590800"/>
            <a:ext cx="3003927" cy="2353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85" y="4876800"/>
            <a:ext cx="1739590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" y="3511854"/>
            <a:ext cx="6158319" cy="3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8392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 to increase ROM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passively stretching : after interventions for pain relief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exercises at the end of ROM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DTF/ joint mobilization</a:t>
            </a:r>
            <a:br>
              <a:rPr lang="en-US" sz="2800" b="1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Mobilization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Movement (MWM) 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relieve pain &amp; adherent scar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5" r="5634" b="15156"/>
          <a:stretch/>
        </p:blipFill>
        <p:spPr>
          <a:xfrm>
            <a:off x="4341790" y="4417072"/>
            <a:ext cx="4840310" cy="2175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9384" r="1268" b="17095"/>
          <a:stretch/>
        </p:blipFill>
        <p:spPr>
          <a:xfrm>
            <a:off x="38100" y="4427635"/>
            <a:ext cx="4303690" cy="215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7" t="25228" b="27024"/>
          <a:stretch/>
        </p:blipFill>
        <p:spPr>
          <a:xfrm>
            <a:off x="5229141" y="1778630"/>
            <a:ext cx="3800559" cy="14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20249" r="8060" b="5476"/>
          <a:stretch/>
        </p:blipFill>
        <p:spPr>
          <a:xfrm>
            <a:off x="6214055" y="3564601"/>
            <a:ext cx="2498501" cy="156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1" y="152400"/>
            <a:ext cx="636685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 to strengthen muscles</a:t>
            </a: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after inflammation stage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(&gt;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weeks without pain)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strengthening the flexor, extensor of wrist &amp; fingers, biceps, triceps, brachioradialis, rotator cuff muscles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AROM &amp; isometric exercises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t="10651" r="23380" b="3363"/>
          <a:stretch/>
        </p:blipFill>
        <p:spPr>
          <a:xfrm>
            <a:off x="6484535" y="935864"/>
            <a:ext cx="1783581" cy="213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24806" r="32817" b="22466"/>
          <a:stretch/>
        </p:blipFill>
        <p:spPr>
          <a:xfrm>
            <a:off x="911006" y="5159754"/>
            <a:ext cx="2406377" cy="1681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7" r="5491" b="10166"/>
          <a:stretch/>
        </p:blipFill>
        <p:spPr>
          <a:xfrm rot="16200000" flipV="1">
            <a:off x="7672125" y="1571881"/>
            <a:ext cx="2111005" cy="813516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2333" y="5140459"/>
            <a:ext cx="2590799" cy="1727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25" y="5165310"/>
            <a:ext cx="2590799" cy="1727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30510" r="5417" b="23750"/>
          <a:stretch/>
        </p:blipFill>
        <p:spPr>
          <a:xfrm>
            <a:off x="2514600" y="3564601"/>
            <a:ext cx="3733800" cy="1600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" r="9836"/>
          <a:stretch/>
        </p:blipFill>
        <p:spPr>
          <a:xfrm>
            <a:off x="911006" y="3558625"/>
            <a:ext cx="1603594" cy="159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r="4724" b="12188"/>
          <a:stretch/>
        </p:blipFill>
        <p:spPr>
          <a:xfrm>
            <a:off x="5519261" y="289775"/>
            <a:ext cx="3624739" cy="2453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484419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 to strengthen muscles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eccentric exercises with gradually increased resistance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MWM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30087" r="6479" b="25758"/>
          <a:stretch/>
        </p:blipFill>
        <p:spPr>
          <a:xfrm>
            <a:off x="647780" y="4827169"/>
            <a:ext cx="4686220" cy="197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23539" r="2676" b="16038"/>
          <a:stretch/>
        </p:blipFill>
        <p:spPr>
          <a:xfrm>
            <a:off x="228600" y="2918287"/>
            <a:ext cx="3620037" cy="1754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10862" r="24144" b="29137"/>
          <a:stretch/>
        </p:blipFill>
        <p:spPr>
          <a:xfrm>
            <a:off x="3848637" y="2905408"/>
            <a:ext cx="2660487" cy="1754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27725" r="28424" b="8294"/>
          <a:stretch/>
        </p:blipFill>
        <p:spPr>
          <a:xfrm>
            <a:off x="6543965" y="2903974"/>
            <a:ext cx="2463511" cy="17562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13147" r="9484" b="22809"/>
          <a:stretch/>
        </p:blipFill>
        <p:spPr>
          <a:xfrm>
            <a:off x="5341438" y="4822414"/>
            <a:ext cx="3040562" cy="19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372121"/>
              </p:ext>
            </p:extLst>
          </p:nvPr>
        </p:nvGraphicFramePr>
        <p:xfrm>
          <a:off x="76200" y="1371600"/>
          <a:ext cx="9296400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1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59436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 to strengthen muscles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improving the strength, endurance, velocity of movement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closed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kinetic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chain exercises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movements for sport retraining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plyometric exersises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313" r="3986" b="9214"/>
          <a:stretch/>
        </p:blipFill>
        <p:spPr>
          <a:xfrm>
            <a:off x="1676400" y="4143889"/>
            <a:ext cx="3797216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16" y="3487179"/>
            <a:ext cx="2522421" cy="3370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13987" r="10085" b="10011"/>
          <a:stretch/>
        </p:blipFill>
        <p:spPr>
          <a:xfrm>
            <a:off x="6248399" y="1763604"/>
            <a:ext cx="2895601" cy="1700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8779" r="5755" b="15728"/>
          <a:stretch/>
        </p:blipFill>
        <p:spPr>
          <a:xfrm>
            <a:off x="6248399" y="0"/>
            <a:ext cx="2898819" cy="17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873652"/>
            <a:ext cx="3048000" cy="2098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6095999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 re-injury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patient education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eliminate risk factors (gripping with pronation…)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modify daily activities in work &amp; sports: posture, instruments…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combine motions of both upper extremities (</a:t>
            </a:r>
            <a:r>
              <a:rPr lang="en-US" sz="2800" b="1">
                <a:latin typeface="Times New Roman" pitchFamily="18" charset="0"/>
                <a:cs typeface="Times New Roman" pitchFamily="18" charset="0"/>
                <a:sym typeface="Wingdings"/>
              </a:rPr>
              <a:t>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forces while elbow extended, pronation &amp; wrist extension…)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88" y="3001108"/>
            <a:ext cx="301691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637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IV.4  PLANNING:</a:t>
            </a:r>
            <a:endParaRPr lang="en-US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 re-injury</a:t>
            </a: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710" y="4306910"/>
            <a:ext cx="2398690" cy="2398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6" y="4285445"/>
            <a:ext cx="2420155" cy="2420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10" y="4306910"/>
            <a:ext cx="2398690" cy="239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10" y="1219200"/>
            <a:ext cx="2398690" cy="23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80" y="1226713"/>
            <a:ext cx="2365420" cy="236542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1367843" y="3617890"/>
            <a:ext cx="232357" cy="573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311711" y="3639355"/>
            <a:ext cx="232357" cy="573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4399476" y="3697310"/>
            <a:ext cx="232357" cy="573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Multiply 16"/>
          <p:cNvSpPr/>
          <p:nvPr/>
        </p:nvSpPr>
        <p:spPr>
          <a:xfrm>
            <a:off x="1117779" y="2209800"/>
            <a:ext cx="1447800" cy="990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ultiply 17"/>
          <p:cNvSpPr/>
          <p:nvPr/>
        </p:nvSpPr>
        <p:spPr>
          <a:xfrm>
            <a:off x="4249760" y="2530162"/>
            <a:ext cx="1447800" cy="990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6739943" y="2553237"/>
            <a:ext cx="1447800" cy="9906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500"/>
            <a:ext cx="8229600" cy="4411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4"/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THERAPY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4114801" cy="594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IV.5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FOLLOW-UP &amp; ASSESSMENT: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visual analog scale (VAS)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 subjective pain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disability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hand questionnaire (DASH questionnaire)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subjective disability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pain-free grip strength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73" y="1066800"/>
            <a:ext cx="4436327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81400"/>
            <a:ext cx="4495800" cy="25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5"/>
            </a:pP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601980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vi-VN" sz="4200" b="1" dirty="0">
                <a:latin typeface="+mj-lt"/>
              </a:rPr>
              <a:t>Amrish O. Chourasia, PhD – Kevin A. Buhr, PhD – David P. Rabago, MD – Richard Kijowski, MD – Kenneth S. Lee, MD – Michael P. Ryan, PhD – Jessica M. Grettie-Belling, BS – Mary E. Sesto, PT, PhD</a:t>
            </a:r>
            <a:br>
              <a:rPr lang="vi-VN" sz="4200" b="1" dirty="0">
                <a:latin typeface="+mj-lt"/>
              </a:rPr>
            </a:br>
            <a:r>
              <a:rPr lang="vi-VN" sz="4200" b="1" i="1" dirty="0">
                <a:latin typeface="+mj-lt"/>
              </a:rPr>
              <a:t>Relationships between Biomechanics, Tendon Pathology, and Function in Individuals with Lateral Epicondylosis</a:t>
            </a:r>
            <a:r>
              <a:rPr lang="vi-VN" sz="4200" b="1" dirty="0">
                <a:latin typeface="+mj-lt"/>
              </a:rPr>
              <a:t> – </a:t>
            </a:r>
            <a:r>
              <a:rPr lang="en-US" sz="4200" b="1" dirty="0">
                <a:latin typeface="+mj-lt"/>
              </a:rPr>
              <a:t/>
            </a:r>
            <a:br>
              <a:rPr lang="en-US" sz="4200" b="1" dirty="0">
                <a:latin typeface="+mj-lt"/>
              </a:rPr>
            </a:br>
            <a:r>
              <a:rPr lang="vi-VN" sz="4200" b="1" dirty="0">
                <a:latin typeface="+mj-lt"/>
              </a:rPr>
              <a:t>J Orthop Sports Phys Ther. 2013 June; 43(6): 368-378. </a:t>
            </a:r>
            <a:r>
              <a:rPr lang="en-US" sz="4200" b="1" dirty="0">
                <a:latin typeface="+mj-lt"/>
              </a:rPr>
              <a:t/>
            </a:r>
            <a:br>
              <a:rPr lang="en-US" sz="4200" b="1" dirty="0">
                <a:latin typeface="+mj-lt"/>
              </a:rPr>
            </a:br>
            <a:r>
              <a:rPr lang="vi-VN" sz="4200" b="1" dirty="0">
                <a:latin typeface="+mj-lt"/>
              </a:rPr>
              <a:t>doi: 10.2519/jopt.2013.4411</a:t>
            </a:r>
            <a:endParaRPr lang="en-US" sz="4200" b="1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vi-VN" sz="4200" b="1" dirty="0">
                <a:latin typeface="+mj-lt"/>
              </a:rPr>
              <a:t>Bộ môn Giải phẫu học ĐHYD Tp. HCM</a:t>
            </a:r>
            <a:br>
              <a:rPr lang="vi-VN" sz="4200" b="1" dirty="0">
                <a:latin typeface="+mj-lt"/>
              </a:rPr>
            </a:br>
            <a:r>
              <a:rPr lang="vi-VN" sz="4200" b="1" i="1" dirty="0">
                <a:latin typeface="+mj-lt"/>
              </a:rPr>
              <a:t>Bài giảng giải phẫu học tập 1</a:t>
            </a:r>
            <a:r>
              <a:rPr lang="vi-VN" sz="4200" b="1" dirty="0">
                <a:latin typeface="+mj-lt"/>
              </a:rPr>
              <a:t> – </a:t>
            </a:r>
            <a:r>
              <a:rPr lang="en-US" sz="4200" b="1" dirty="0">
                <a:latin typeface="+mj-lt"/>
              </a:rPr>
              <a:t/>
            </a:r>
            <a:br>
              <a:rPr lang="en-US" sz="4200" b="1" dirty="0">
                <a:latin typeface="+mj-lt"/>
              </a:rPr>
            </a:br>
            <a:r>
              <a:rPr lang="vi-VN" sz="4200" b="1" dirty="0">
                <a:latin typeface="+mj-lt"/>
              </a:rPr>
              <a:t>Nhà xuất bản y học chi nhánh Tp HCM 2004; p 86-87, p 90-102</a:t>
            </a:r>
            <a:endParaRPr lang="en-US" sz="4200" b="1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vi-VN" sz="4200" b="1" dirty="0">
                <a:latin typeface="+mj-lt"/>
              </a:rPr>
              <a:t>Brett L. Woodley – Richard J. Newsham-West – G. David Baxter</a:t>
            </a:r>
            <a:br>
              <a:rPr lang="vi-VN" sz="4200" b="1" dirty="0">
                <a:latin typeface="+mj-lt"/>
              </a:rPr>
            </a:br>
            <a:r>
              <a:rPr lang="vi-VN" sz="4200" b="1" i="1" dirty="0">
                <a:latin typeface="+mj-lt"/>
              </a:rPr>
              <a:t>Chronic tendinopathy: effectiveness of eccentric exercise</a:t>
            </a:r>
            <a:r>
              <a:rPr lang="vi-VN" sz="4200" b="1" dirty="0">
                <a:latin typeface="+mj-lt"/>
              </a:rPr>
              <a:t> – </a:t>
            </a:r>
            <a:r>
              <a:rPr lang="en-US" sz="4200" b="1" dirty="0">
                <a:latin typeface="+mj-lt"/>
              </a:rPr>
              <a:t/>
            </a:r>
            <a:br>
              <a:rPr lang="en-US" sz="4200" b="1" dirty="0">
                <a:latin typeface="+mj-lt"/>
              </a:rPr>
            </a:br>
            <a:r>
              <a:rPr lang="vi-VN" sz="4200" b="1" dirty="0">
                <a:latin typeface="+mj-lt"/>
              </a:rPr>
              <a:t>Br J Sports Med. 2007 Apr; 41(4): 188-198. doi: 10.1136/bjsm.2006.029769</a:t>
            </a:r>
            <a:endParaRPr lang="en-US" sz="4200" b="1" dirty="0">
              <a:latin typeface="+mj-lt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vi-VN" sz="4200" b="1" dirty="0">
                <a:latin typeface="+mj-lt"/>
              </a:rPr>
              <a:t>Carolyn Kisner, PT, MS – Lynn Allen Colby, PT, MS</a:t>
            </a:r>
            <a:br>
              <a:rPr lang="vi-VN" sz="4200" b="1" dirty="0">
                <a:latin typeface="+mj-lt"/>
              </a:rPr>
            </a:br>
            <a:r>
              <a:rPr lang="vi-VN" sz="4200" b="1" i="1" dirty="0">
                <a:latin typeface="+mj-lt"/>
              </a:rPr>
              <a:t>THERAPEUTIC EXERCISE Foundations and Techniques</a:t>
            </a:r>
            <a:r>
              <a:rPr lang="vi-VN" sz="4200" b="1" dirty="0">
                <a:latin typeface="+mj-lt"/>
              </a:rPr>
              <a:t> – </a:t>
            </a:r>
            <a:r>
              <a:rPr lang="en-US" sz="4200" b="1" dirty="0">
                <a:latin typeface="+mj-lt"/>
              </a:rPr>
              <a:t/>
            </a:r>
            <a:br>
              <a:rPr lang="en-US" sz="4200" b="1" dirty="0">
                <a:latin typeface="+mj-lt"/>
              </a:rPr>
            </a:br>
            <a:r>
              <a:rPr lang="vi-VN" sz="4200" b="1" dirty="0">
                <a:latin typeface="+mj-lt"/>
              </a:rPr>
              <a:t>F. A. Davis Company 2007; p 65-94, p 147-223</a:t>
            </a:r>
            <a:endParaRPr lang="en-US" sz="4200" b="1" dirty="0">
              <a:latin typeface="+mj-lt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Fairbank S. M. – Corlett R.J.</a:t>
            </a:r>
            <a:br>
              <a:rPr lang="en-US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 New Roman" pitchFamily="18" charset="0"/>
                <a:cs typeface="Times New Roman" pitchFamily="18" charset="0"/>
              </a:rPr>
              <a:t>The role of the extensor digitorum communis muscle in lateral epicondylitis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en-US" sz="4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J Hand Surg 2002 Oct, 27(5): 405-9</a:t>
            </a:r>
          </a:p>
          <a:p>
            <a:pPr marL="514350" lvl="0" indent="-514350">
              <a:buFont typeface="+mj-lt"/>
              <a:buAutoNum type="arabicPeriod" startAt="5"/>
            </a:pPr>
            <a:r>
              <a:rPr lang="vi-VN" sz="4200" b="1" dirty="0" smtClean="0">
                <a:latin typeface="+mj-lt"/>
              </a:rPr>
              <a:t>Frederick M. Smith, MD</a:t>
            </a:r>
            <a:br>
              <a:rPr lang="vi-VN" sz="4200" b="1" dirty="0" smtClean="0">
                <a:latin typeface="+mj-lt"/>
              </a:rPr>
            </a:br>
            <a:r>
              <a:rPr lang="vi-VN" sz="4200" b="1" i="1" dirty="0" smtClean="0">
                <a:latin typeface="+mj-lt"/>
              </a:rPr>
              <a:t>Surgery of the elbow</a:t>
            </a:r>
            <a:r>
              <a:rPr lang="vi-VN" sz="4200" b="1" dirty="0" smtClean="0">
                <a:latin typeface="+mj-lt"/>
              </a:rPr>
              <a:t> – W. B. Saunders Company 1972; p 274-277</a:t>
            </a:r>
            <a:endParaRPr lang="en-US" sz="4200" b="1" dirty="0" smtClean="0">
              <a:latin typeface="+mj-lt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endParaRPr lang="en-US" sz="3600" b="1" dirty="0">
              <a:latin typeface="+mj-lt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5"/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943601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7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Garg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R. – Adamson G. J. – Dawson P.A. – Shankwiler J. A. – Pink M. M.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 prospective randomized study comparing a forearm strap brace versus a wrist splint for the treatment of lateral epicondylitis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J. Shoulder Elbow Surg. 2010 Jun; 19(4): 508-12.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doi: 10.1016/j.jse.2009.12.015. Epub 2010 Apr 2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Gerald R. Williams, JR, MD – Ken Yamaguchi, MD – Matthew L. Ramsey, MD – Leesa M. Galatz, MD</a:t>
            </a: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Shoulder and Elbow arthroplasty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Lippincott Williams &amp; Wilkins 2005; p 279-286, p 300-305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Gosen T. – Peerbooms J. C. – Van Laar W. – Den Oudsten B. L.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Ongoing positive effect of Platelet-Rich Plasma versus corticosteroid injection in lateral epicondylitis: A double-blind randomized controlled trial with 2-year follow-up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Am J Sport Med. 2011 Jun; 39(6): 1200-8. 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doi: 10.1177/0363546510397173. Epub 2011 Mar 21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Jean-Louis Croisier – Marguerite Foidart-Dessalle – Benedicte Forthhome</a:t>
            </a: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An isokinetic eccentric programme for the management of chronic lateral epicondylar tendinopathy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– Br J Sports Med. 2007 Apr; 41(4): 269-275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7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Robert E. Bunata, MD – David S. Brown, MD – Roderick Capelo, MD</a:t>
            </a:r>
            <a:br>
              <a:rPr lang="vi-VN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Anatomic factors related to the cause of tennis elbow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J Bone Joint Surg Am. 2007; 89: 1955-63. doi: 10.2016/JBJS.F.00727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Autofit/>
          </a:bodyPr>
          <a:lstStyle/>
          <a:p>
            <a:pPr marL="571500" indent="-571500">
              <a:spcBef>
                <a:spcPts val="1200"/>
              </a:spcBef>
              <a:buFont typeface="+mj-lt"/>
              <a:buAutoNum type="romanUcPeriod" startAt="5"/>
            </a:pP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943601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 startAt="12"/>
            </a:pPr>
            <a:r>
              <a:rPr lang="vi-VN" sz="2800" b="1" dirty="0" smtClean="0">
                <a:latin typeface="+mj-lt"/>
              </a:rPr>
              <a:t>R</a:t>
            </a:r>
            <a:r>
              <a:rPr lang="vi-VN" sz="2800" b="1" dirty="0">
                <a:latin typeface="+mj-lt"/>
              </a:rPr>
              <a:t>. Kanagasuntheram, MBBS, PhD, AM, FI Biol, DSc – P. Sivanandasingham, MBBS, PhD – A. Krishnamurti, B Sc, MBBS, FAZ, PhD, MI Biol, FAMS</a:t>
            </a:r>
            <a:br>
              <a:rPr lang="vi-VN" sz="2800" b="1" dirty="0">
                <a:latin typeface="+mj-lt"/>
              </a:rPr>
            </a:br>
            <a:r>
              <a:rPr lang="vi-VN" sz="2800" b="1" i="1" dirty="0">
                <a:latin typeface="+mj-lt"/>
              </a:rPr>
              <a:t>ANATOMY Regional, Functional and Clinical</a:t>
            </a:r>
            <a:r>
              <a:rPr lang="vi-VN" sz="2800" b="1" dirty="0">
                <a:latin typeface="+mj-lt"/>
              </a:rPr>
              <a:t> – 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vi-VN" sz="2800" b="1" dirty="0">
                <a:latin typeface="+mj-lt"/>
              </a:rPr>
              <a:t>B G Pubblishing 1987; p 83-89, p 107-115</a:t>
            </a:r>
            <a:endParaRPr lang="en-US" sz="2800" b="1" dirty="0">
              <a:latin typeface="+mj-lt"/>
            </a:endParaRPr>
          </a:p>
          <a:p>
            <a:pPr marL="514350" lvl="0" indent="-514350">
              <a:buFont typeface="+mj-lt"/>
              <a:buAutoNum type="arabicPeriod" startAt="12"/>
            </a:pPr>
            <a:r>
              <a:rPr lang="vi-VN" sz="2800" b="1" dirty="0">
                <a:latin typeface="+mj-lt"/>
              </a:rPr>
              <a:t>Timothy F. Tyler, MSPT, ATC – Gregory C. Thomas, DPT, CSCS – Stephen J. Nicholas, MD – Malachy P. McHugh, PhD</a:t>
            </a:r>
            <a:br>
              <a:rPr lang="vi-VN" sz="2800" b="1" dirty="0">
                <a:latin typeface="+mj-lt"/>
              </a:rPr>
            </a:br>
            <a:r>
              <a:rPr lang="vi-VN" sz="2800" b="1" i="1" dirty="0">
                <a:latin typeface="+mj-lt"/>
              </a:rPr>
              <a:t>Addition of isolated wrist extensor eccentric exercise to standard treatment for chronic lateral epicondylosis: A prospective randomized trial</a:t>
            </a:r>
            <a:r>
              <a:rPr lang="vi-VN" sz="2800" b="1" dirty="0">
                <a:latin typeface="+mj-lt"/>
              </a:rPr>
              <a:t> – </a:t>
            </a:r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r>
              <a:rPr lang="vi-VN" sz="2800" b="1" dirty="0">
                <a:latin typeface="+mj-lt"/>
              </a:rPr>
              <a:t>J Shoulder Elbow Surg (2010) 19, 917-922. doi: 10.1016/j.jse.2010.04.041</a:t>
            </a:r>
            <a:endParaRPr lang="en-US" sz="2800" b="1" dirty="0">
              <a:latin typeface="+mj-lt"/>
            </a:endParaRPr>
          </a:p>
          <a:p>
            <a:pPr marL="514350" lvl="0" indent="-514350">
              <a:buFont typeface="+mj-lt"/>
              <a:buAutoNum type="arabicPeriod" startAt="12"/>
            </a:pPr>
            <a:r>
              <a:rPr lang="vi-VN" sz="2800" b="1" dirty="0">
                <a:latin typeface="+mj-lt"/>
              </a:rPr>
              <a:t>Todd S. Ellenbecker, DPT, MS, SCS, OCS, CSCS – Robert Nirschl, MD – Per Renstrom, MD, PhD</a:t>
            </a:r>
            <a:br>
              <a:rPr lang="vi-VN" sz="2800" b="1" dirty="0">
                <a:latin typeface="+mj-lt"/>
              </a:rPr>
            </a:br>
            <a:r>
              <a:rPr lang="vi-VN" sz="2800" b="1" i="1" dirty="0">
                <a:latin typeface="+mj-lt"/>
              </a:rPr>
              <a:t>Current concepts in examination and treatment of Elbow Tendon injury</a:t>
            </a:r>
            <a:r>
              <a:rPr lang="vi-VN" sz="2800" b="1" dirty="0">
                <a:latin typeface="+mj-lt"/>
              </a:rPr>
              <a:t> – Sports Health. 2013 Mar; 5(2): 186-194</a:t>
            </a:r>
            <a:endParaRPr lang="en-US" sz="2800" b="1" dirty="0">
              <a:latin typeface="+mj-lt"/>
            </a:endParaRPr>
          </a:p>
          <a:p>
            <a:pPr marL="514350" lvl="0" indent="-514350">
              <a:buFont typeface="+mj-lt"/>
              <a:buAutoNum type="arabicPeriod" startAt="12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  <a:hlinkClick r:id="rId2"/>
              </a:rPr>
              <a:t>www.exrx.net.kinesiology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Mechanics in exercise: Levers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12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www.fgc.edu&gt;uploads&gt;2011/12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Biomechanics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lvl="0" indent="-514350">
              <a:buFont typeface="+mj-lt"/>
              <a:buAutoNum type="arabicPeriod" startAt="12"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www.study.com&gt;academy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&gt; -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How muscle levers affect muscle efficiency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12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033" y="2551837"/>
            <a:ext cx="82319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MANY THANKS</a:t>
            </a:r>
          </a:p>
          <a:p>
            <a:pPr algn="ctr"/>
            <a:r>
              <a:rPr lang="en-US" sz="5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 YOUR KIND ATTENTION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84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ELBOW &amp; RELATED STRUCTURES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44000" cy="3078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I.1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Tennis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elbow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epicondylitis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Lateral tennis elbow/ Lateral stress syndrome)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overuse or repetitive stress syndrome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pain &amp; degenerative lesion/inflammation of wrist extensor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tendons originated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from lateral humeral epicondyle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2261" r="2272" b="9559"/>
          <a:stretch/>
        </p:blipFill>
        <p:spPr>
          <a:xfrm>
            <a:off x="5791200" y="1137976"/>
            <a:ext cx="3124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932237"/>
            <a:ext cx="8915400" cy="2773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I.2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2060"/>
                </a:solidFill>
              </a:rPr>
              <a:t>PATHOLOGY: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algn="just"/>
            <a:r>
              <a:rPr lang="en-US" sz="3300" b="1" smtClean="0">
                <a:latin typeface="Times New Roman" pitchFamily="18" charset="0"/>
                <a:cs typeface="Times New Roman" pitchFamily="18" charset="0"/>
              </a:rPr>
              <a:t>angiofibroblastic hyperplasia</a:t>
            </a:r>
            <a:endParaRPr lang="en-US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300" b="1" smtClean="0">
                <a:latin typeface="Times New Roman" pitchFamily="18" charset="0"/>
                <a:cs typeface="Times New Roman" pitchFamily="18" charset="0"/>
              </a:rPr>
              <a:t>microscopic tearing &amp; degeneration in tendon structure at musculotendinous/tenoperiosteal junction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300" b="1" smtClean="0">
                <a:latin typeface="Times New Roman" pitchFamily="18" charset="0"/>
                <a:cs typeface="Times New Roman" pitchFamily="18" charset="0"/>
              </a:rPr>
              <a:t>granulation tissue formation within nerve ends</a:t>
            </a:r>
            <a:r>
              <a:rPr lang="en-US" sz="33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3300" b="1" smtClean="0">
                <a:latin typeface="Times New Roman" pitchFamily="18" charset="0"/>
                <a:cs typeface="Times New Roman" pitchFamily="18" charset="0"/>
              </a:rPr>
              <a:t> pain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300" b="1" smtClean="0">
                <a:latin typeface="Times New Roman" pitchFamily="18" charset="0"/>
                <a:cs typeface="Times New Roman" pitchFamily="18" charset="0"/>
              </a:rPr>
              <a:t>immature granulation tissue</a:t>
            </a:r>
            <a:r>
              <a:rPr lang="en-US" sz="3300" b="1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3300" b="1" smtClean="0">
                <a:latin typeface="Times New Roman" pitchFamily="18" charset="0"/>
                <a:cs typeface="Times New Roman" pitchFamily="18" charset="0"/>
              </a:rPr>
              <a:t> tendinous nonunion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62000"/>
            <a:ext cx="390525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098" y="685800"/>
            <a:ext cx="4610302" cy="36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685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6868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I.3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FREQUENCY: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female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male, ages of 30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55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dominant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arm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primarily involved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– 50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%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of all tennis players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27" y="838200"/>
            <a:ext cx="2865973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33401"/>
            <a:ext cx="3246804" cy="183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376897"/>
            <a:ext cx="3246804" cy="1945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0" y="533401"/>
            <a:ext cx="2773506" cy="184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0" y="2469083"/>
            <a:ext cx="2944176" cy="19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8" y="914400"/>
            <a:ext cx="8915400" cy="5715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I.4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CAUSES: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sometimes unknown, but most of cases result from: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overuse with excessive repetitive &amp; vigorous elbow motions in overhead sports (tennis, handball, baseball…), or related to profession (heavy lift worker, cook, bartender, computer programmer…)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improper skill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unappropriate instruments (racquet with small handle, high string tension, too heavy... or low quality ball…)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Weakness of shoulder girdle and arm muscles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6858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8" y="914400"/>
            <a:ext cx="8915400" cy="5715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I.5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SYMPTOMS:</a:t>
            </a:r>
            <a:r>
              <a:rPr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pain along lateral epicondyle results in daily activity difficulties (hand shaking, doorknob torquing, item holding…) and grip strength decreased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93" y="3105150"/>
            <a:ext cx="4538807" cy="352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4816474"/>
            <a:ext cx="3764747" cy="1985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993488"/>
            <a:ext cx="3764747" cy="16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533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 ELBOW &amp; RELATED STRUCTURES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I.6	THE RELATED STRUCTURES: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I.6.1.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Carpi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Radialis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Brevis (ECRB): most vulnerable due to: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anatomic position: its undersurface rubbed against lateral edge of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capitulum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during elbow motions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coordinated motion: ECRL muscle squeezes the ECRB against the bone while elbow extended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function: wrist stabilizer while elbow extended/ excessively lengthened with elbow extended, forearm pronated and wrist in palmar flexion and ulnar inclination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4"/>
          <a:stretch/>
        </p:blipFill>
        <p:spPr>
          <a:xfrm>
            <a:off x="3279252" y="1143000"/>
            <a:ext cx="3713563" cy="2432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/>
          <a:stretch/>
        </p:blipFill>
        <p:spPr>
          <a:xfrm>
            <a:off x="7010400" y="865854"/>
            <a:ext cx="2133600" cy="28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1035</Words>
  <Application>Microsoft Office PowerPoint</Application>
  <PresentationFormat>On-screen Show (4:3)</PresentationFormat>
  <Paragraphs>243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Wingdings 3</vt:lpstr>
      <vt:lpstr>Office Theme</vt:lpstr>
      <vt:lpstr>TENNIS ELBOW  &amp; PHYSICAL THERAPY</vt:lpstr>
      <vt:lpstr>OBJECTIVES</vt:lpstr>
      <vt:lpstr>CONTENT</vt:lpstr>
      <vt:lpstr>TENNIS ELBOW &amp; RELATED STRUCTURES</vt:lpstr>
      <vt:lpstr>I. TENNIS ELBOW &amp; RELATED STRUCTURES</vt:lpstr>
      <vt:lpstr>I. TENNIS ELBOW &amp; RELATED STRUCTURES</vt:lpstr>
      <vt:lpstr>I. TENNIS ELBOW &amp; RELATED STRUCTURES</vt:lpstr>
      <vt:lpstr>I. TENNIS ELBOW &amp; RELATED STRUCTURES</vt:lpstr>
      <vt:lpstr>I. TENNIS ELBOW &amp; RELATED STRUCTURES</vt:lpstr>
      <vt:lpstr>I. TENNIS ELBOW &amp; RELATED STRUCTURES</vt:lpstr>
      <vt:lpstr>I. TENNIS ELBOW &amp; RELATED STRUCTURES</vt:lpstr>
      <vt:lpstr>II. BASIC BIOMECHANIC PRINCIPLES IN TENNIS ELBOW CONDITION</vt:lpstr>
      <vt:lpstr>II. BASIC BIOMECHANIC PRINCIPLES IN TENNIS ELBOW CONDITION</vt:lpstr>
      <vt:lpstr>II. BASIC BIOMECHANIC PRINCIPLES IN TENNIS ELBOW CONDITION</vt:lpstr>
      <vt:lpstr>II. BASIC BIOMECHANIC PRINCIPLES IN TENNIS ELBOW CONDITION</vt:lpstr>
      <vt:lpstr>   TREATMENT</vt:lpstr>
      <vt:lpstr>TREATMENT</vt:lpstr>
      <vt:lpstr>TREATMENT</vt:lpstr>
      <vt:lpstr>TREATMENT</vt:lpstr>
      <vt:lpstr>TREATMENT</vt:lpstr>
      <vt:lpstr> 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PHYSICAL THERAPY</vt:lpstr>
      <vt:lpstr>REFERENCES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TENNIS ELBOW &amp; VẬT LÝ TRỊ LIỆU</dc:title>
  <dc:creator>sony</dc:creator>
  <cp:lastModifiedBy>Sony</cp:lastModifiedBy>
  <cp:revision>159</cp:revision>
  <dcterms:created xsi:type="dcterms:W3CDTF">2016-04-19T03:06:55Z</dcterms:created>
  <dcterms:modified xsi:type="dcterms:W3CDTF">2017-05-11T16:22:23Z</dcterms:modified>
</cp:coreProperties>
</file>