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2" r:id="rId3"/>
    <p:sldId id="283" r:id="rId4"/>
    <p:sldId id="263" r:id="rId5"/>
    <p:sldId id="284" r:id="rId6"/>
    <p:sldId id="285" r:id="rId7"/>
    <p:sldId id="286" r:id="rId8"/>
    <p:sldId id="262" r:id="rId9"/>
    <p:sldId id="257" r:id="rId10"/>
    <p:sldId id="260" r:id="rId11"/>
    <p:sldId id="258" r:id="rId12"/>
    <p:sldId id="267" r:id="rId13"/>
    <p:sldId id="268" r:id="rId14"/>
    <p:sldId id="274" r:id="rId15"/>
    <p:sldId id="273" r:id="rId16"/>
    <p:sldId id="269" r:id="rId17"/>
    <p:sldId id="264" r:id="rId18"/>
    <p:sldId id="275" r:id="rId19"/>
    <p:sldId id="277" r:id="rId20"/>
    <p:sldId id="278" r:id="rId21"/>
    <p:sldId id="276" r:id="rId22"/>
    <p:sldId id="279" r:id="rId23"/>
    <p:sldId id="280" r:id="rId24"/>
    <p:sldId id="271" r:id="rId25"/>
    <p:sldId id="281" r:id="rId26"/>
  </p:sldIdLst>
  <p:sldSz cx="9756775" cy="7315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598" y="106"/>
      </p:cViewPr>
      <p:guideLst>
        <p:guide orient="horz" pos="2304"/>
        <p:guide pos="30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0" b="15276"/>
          <a:stretch>
            <a:fillRect/>
          </a:stretch>
        </p:blipFill>
        <p:spPr bwMode="auto">
          <a:xfrm>
            <a:off x="0" y="6172200"/>
            <a:ext cx="975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898525"/>
            <a:ext cx="8653462" cy="314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lIns="90000" tIns="90000"/>
          <a:lstStyle>
            <a:lvl1pPr>
              <a:defRPr sz="4800">
                <a:solidFill>
                  <a:schemeClr val="hlink"/>
                </a:solidFill>
                <a:latin typeface="Helvetica" charset="0"/>
              </a:defRPr>
            </a:lvl1pPr>
          </a:lstStyle>
          <a:p>
            <a:pPr lvl="0"/>
            <a:r>
              <a:rPr lang="en-AU" noProof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8610600" cy="14478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en-AU" noProof="0"/>
              <a:t>Click to edit Master subtitle style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F7FF-5E11-574C-B67A-90C3456B584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8205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6212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2125"/>
            <a:ext cx="424338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6A25D-B16E-FE4D-85C1-E1F87796722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0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293688"/>
            <a:ext cx="8782050" cy="1219200"/>
          </a:xfrm>
          <a:solidFill>
            <a:srgbClr val="0070C0"/>
          </a:solidFill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363" y="1636713"/>
            <a:ext cx="431165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3" y="2319338"/>
            <a:ext cx="431165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175" y="1636713"/>
            <a:ext cx="431323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175" y="2319338"/>
            <a:ext cx="431323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6D82-171E-5743-8C48-036B92CBC71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8639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75B-3400-3F4C-A754-D41A283C07A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7697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290513"/>
            <a:ext cx="3209925" cy="1239837"/>
          </a:xfrm>
          <a:solidFill>
            <a:srgbClr val="0070C0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763" y="290513"/>
            <a:ext cx="54546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363" y="1530350"/>
            <a:ext cx="32099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9AC63-902E-C142-9C41-9DB816C8944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3492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8" y="5121275"/>
            <a:ext cx="5853112" cy="603250"/>
          </a:xfrm>
          <a:solidFill>
            <a:srgbClr val="0070C0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938" y="654050"/>
            <a:ext cx="5853112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938" y="5724525"/>
            <a:ext cx="5853112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80E3-4BA2-804C-AD17-564AE0DB47D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9256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0CBA-AB10-D040-916C-BEC53592533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8302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6775" cy="1381125"/>
          </a:xfrm>
          <a:solidFill>
            <a:srgbClr val="0070C0"/>
          </a:solidFill>
        </p:spPr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62125"/>
            <a:ext cx="4241800" cy="4678363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2125"/>
            <a:ext cx="4243387" cy="4678363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79B8-012C-0F48-849A-9FEFE60EB1D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0454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56775" cy="138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0000" tIns="288000" rIns="720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8637587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77113" y="222250"/>
            <a:ext cx="19796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81800"/>
            <a:ext cx="30924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780213"/>
            <a:ext cx="203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cs typeface="+mn-cs"/>
              </a:defRPr>
            </a:lvl1pPr>
          </a:lstStyle>
          <a:p>
            <a:pPr>
              <a:defRPr/>
            </a:pPr>
            <a:fld id="{1C4ADB7A-47E7-0344-BD1D-65FE6B3C99D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6670675"/>
            <a:ext cx="256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1952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46163" indent="-18573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327150" indent="-9048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176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748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6320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0892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5464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google.com.au/url?sa=i&amp;rct=j&amp;q=&amp;esrc=s&amp;source=images&amp;cd=&amp;cad=rja&amp;uact=8&amp;ved=2ahUKEwjywL2sjL_aAhWMV7wKHeqXB5cQjRx6BAgAEAU&amp;url=http://atm.amegroups.com/article/view/10574/html&amp;psig=AOvVaw0AhW-qsB7XVGHMKSJU5NO7&amp;ust=1523978456373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google.com.au/url?sa=i&amp;rct=j&amp;q=&amp;esrc=s&amp;source=images&amp;cd=&amp;cad=rja&amp;uact=8&amp;ved=2ahUKEwj228KSuLzaAhVFXrwKHVKoD3QQjRx6BAgAEAU&amp;url=http://themakoexperience.com/total-hip-implants/&amp;psig=AOvVaw0oVc3kEXg7tfz8eaZ3ZMQX&amp;ust=15238871433558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THR designs and options for complex 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Mr. Glenn Boyce MBBS Dip </a:t>
            </a:r>
            <a:r>
              <a:rPr lang="en-AU" dirty="0" err="1"/>
              <a:t>Anat</a:t>
            </a:r>
            <a:r>
              <a:rPr lang="en-AU" dirty="0"/>
              <a:t> FRACS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6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6D36-D3F3-45CC-8ABF-8C7565A3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Stem requirements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4C04FD-09EF-4297-A58A-D03DD6447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3" r="33944"/>
          <a:stretch/>
        </p:blipFill>
        <p:spPr>
          <a:xfrm>
            <a:off x="278295" y="1500156"/>
            <a:ext cx="3021496" cy="5241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3705E-4F82-4DEF-ACEE-1D3A46CFA137}"/>
              </a:ext>
            </a:extLst>
          </p:cNvPr>
          <p:cNvSpPr txBox="1"/>
          <p:nvPr/>
        </p:nvSpPr>
        <p:spPr>
          <a:xfrm>
            <a:off x="3468756" y="1704872"/>
            <a:ext cx="610262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Extensively porous coated stem</a:t>
            </a:r>
          </a:p>
          <a:p>
            <a:endParaRPr lang="en-AU" sz="2800" dirty="0"/>
          </a:p>
          <a:p>
            <a:pPr marL="742950" lvl="1" indent="-285750">
              <a:buFontTx/>
              <a:buChar char="-"/>
            </a:pPr>
            <a:endParaRPr lang="en-AU" sz="2800" dirty="0"/>
          </a:p>
          <a:p>
            <a:pPr marL="742950" lvl="1" indent="-285750">
              <a:buFontTx/>
              <a:buChar char="-"/>
            </a:pPr>
            <a:r>
              <a:rPr lang="en-AU" sz="2800" dirty="0"/>
              <a:t>Bi-cortical contact MUST be 2 cortical widths</a:t>
            </a:r>
          </a:p>
          <a:p>
            <a:pPr marL="1200150" lvl="2" indent="-285750">
              <a:buFontTx/>
              <a:buChar char="-"/>
            </a:pPr>
            <a:r>
              <a:rPr lang="en-AU" sz="2400" dirty="0"/>
              <a:t>finish ETO above isthmus </a:t>
            </a:r>
          </a:p>
          <a:p>
            <a:pPr marL="742950" lvl="1" indent="-285750">
              <a:buFontTx/>
              <a:buChar char="-"/>
            </a:pPr>
            <a:endParaRPr lang="en-AU" sz="2800" dirty="0"/>
          </a:p>
          <a:p>
            <a:pPr marL="742950" lvl="1" indent="-285750">
              <a:buFontTx/>
              <a:buChar char="-"/>
            </a:pPr>
            <a:r>
              <a:rPr lang="en-AU" sz="2800" dirty="0"/>
              <a:t>Power reaming distal</a:t>
            </a:r>
          </a:p>
          <a:p>
            <a:pPr marL="742950" lvl="1" indent="-285750">
              <a:buFontTx/>
              <a:buChar char="-"/>
            </a:pPr>
            <a:endParaRPr lang="en-AU" sz="2800" dirty="0"/>
          </a:p>
          <a:p>
            <a:pPr marL="742950" lvl="1" indent="-285750">
              <a:buFontTx/>
              <a:buChar char="-"/>
            </a:pPr>
            <a:r>
              <a:rPr lang="en-AU" sz="2800" dirty="0"/>
              <a:t>Straight stem creates 3 point fixation </a:t>
            </a:r>
          </a:p>
          <a:p>
            <a:pPr marL="742950" lvl="1" indent="-28575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12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Revision- Uncemented long stem with impaction grafting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9E6A3-756F-4041-AC82-EEF039E5B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r="18223"/>
          <a:stretch/>
        </p:blipFill>
        <p:spPr>
          <a:xfrm>
            <a:off x="119270" y="1866284"/>
            <a:ext cx="2941983" cy="53711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E1F52A-FB01-49AA-9EDF-4456CC7E8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28" y="1910842"/>
            <a:ext cx="2270920" cy="5282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6BFC9C-AAF1-4CE0-BF41-78E38B41EC80}"/>
              </a:ext>
            </a:extLst>
          </p:cNvPr>
          <p:cNvSpPr txBox="1"/>
          <p:nvPr/>
        </p:nvSpPr>
        <p:spPr>
          <a:xfrm>
            <a:off x="3166458" y="2077277"/>
            <a:ext cx="40551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Option for elderly low demand patients with poor bone stock</a:t>
            </a:r>
          </a:p>
          <a:p>
            <a:endParaRPr lang="en-AU" sz="2000" dirty="0"/>
          </a:p>
          <a:p>
            <a:r>
              <a:rPr lang="en-AU" sz="2000" dirty="0"/>
              <a:t>BUT</a:t>
            </a:r>
          </a:p>
          <a:p>
            <a:endParaRPr lang="en-AU" sz="2000" dirty="0"/>
          </a:p>
          <a:p>
            <a:r>
              <a:rPr lang="en-AU" sz="2000" dirty="0"/>
              <a:t>Demanding </a:t>
            </a:r>
          </a:p>
          <a:p>
            <a:pPr marL="342900" indent="-342900">
              <a:buFontTx/>
              <a:buChar char="-"/>
            </a:pPr>
            <a:r>
              <a:rPr lang="en-AU" sz="2000" dirty="0"/>
              <a:t>Recreate tube and stabilise</a:t>
            </a:r>
          </a:p>
          <a:p>
            <a:pPr marL="342900" indent="-342900">
              <a:buFontTx/>
              <a:buChar char="-"/>
            </a:pPr>
            <a:r>
              <a:rPr lang="en-AU" sz="2000" dirty="0" err="1"/>
              <a:t>Remodeling</a:t>
            </a:r>
            <a:r>
              <a:rPr lang="en-AU" sz="2000" dirty="0"/>
              <a:t> of the endosteum around 6 weeks leads to canal widening</a:t>
            </a:r>
          </a:p>
          <a:p>
            <a:endParaRPr lang="en-AU" sz="2000" dirty="0"/>
          </a:p>
          <a:p>
            <a:r>
              <a:rPr lang="en-AU" sz="2000" dirty="0"/>
              <a:t>New tumour prosthesis easier to use for low demand patients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728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424D-1E5F-4FE6-A6F8-3F9CBF02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 options for bone grafting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EC4FB8-548D-4731-B6E2-11D35D48C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4" y="1642855"/>
            <a:ext cx="6069034" cy="4678363"/>
          </a:xfrm>
        </p:spPr>
      </p:pic>
    </p:spTree>
    <p:extLst>
      <p:ext uri="{BB962C8B-B14F-4D97-AF65-F5344CB8AC3E}">
        <p14:creationId xmlns:p14="http://schemas.microsoft.com/office/powerpoint/2010/main" val="186398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1A6A-B6D2-406F-A4BC-C413F7DD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Proximal femoral replacement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158782-22AF-4052-B150-8F31C2C7D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0" y="1851577"/>
            <a:ext cx="3508772" cy="4678363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E4B099-F819-48A0-BB8B-67EA359952E3}"/>
              </a:ext>
            </a:extLst>
          </p:cNvPr>
          <p:cNvSpPr/>
          <p:nvPr/>
        </p:nvSpPr>
        <p:spPr bwMode="auto">
          <a:xfrm>
            <a:off x="1490870" y="2872382"/>
            <a:ext cx="2554356" cy="1282175"/>
          </a:xfrm>
          <a:custGeom>
            <a:avLst/>
            <a:gdLst>
              <a:gd name="connsiteX0" fmla="*/ 2087217 w 2554356"/>
              <a:gd name="connsiteY0" fmla="*/ 1282175 h 1282175"/>
              <a:gd name="connsiteX1" fmla="*/ 1779104 w 2554356"/>
              <a:gd name="connsiteY1" fmla="*/ 1272235 h 1282175"/>
              <a:gd name="connsiteX2" fmla="*/ 1719469 w 2554356"/>
              <a:gd name="connsiteY2" fmla="*/ 1252357 h 1282175"/>
              <a:gd name="connsiteX3" fmla="*/ 1689652 w 2554356"/>
              <a:gd name="connsiteY3" fmla="*/ 1232479 h 1282175"/>
              <a:gd name="connsiteX4" fmla="*/ 1659834 w 2554356"/>
              <a:gd name="connsiteY4" fmla="*/ 1222540 h 1282175"/>
              <a:gd name="connsiteX5" fmla="*/ 1639956 w 2554356"/>
              <a:gd name="connsiteY5" fmla="*/ 1202661 h 1282175"/>
              <a:gd name="connsiteX6" fmla="*/ 1570382 w 2554356"/>
              <a:gd name="connsiteY6" fmla="*/ 1182783 h 1282175"/>
              <a:gd name="connsiteX7" fmla="*/ 1311965 w 2554356"/>
              <a:gd name="connsiteY7" fmla="*/ 1172844 h 1282175"/>
              <a:gd name="connsiteX8" fmla="*/ 1212573 w 2554356"/>
              <a:gd name="connsiteY8" fmla="*/ 1133088 h 1282175"/>
              <a:gd name="connsiteX9" fmla="*/ 1182756 w 2554356"/>
              <a:gd name="connsiteY9" fmla="*/ 1123148 h 1282175"/>
              <a:gd name="connsiteX10" fmla="*/ 1152939 w 2554356"/>
              <a:gd name="connsiteY10" fmla="*/ 1103270 h 1282175"/>
              <a:gd name="connsiteX11" fmla="*/ 1043608 w 2554356"/>
              <a:gd name="connsiteY11" fmla="*/ 1073453 h 1282175"/>
              <a:gd name="connsiteX12" fmla="*/ 1053547 w 2554356"/>
              <a:gd name="connsiteY12" fmla="*/ 934305 h 1282175"/>
              <a:gd name="connsiteX13" fmla="*/ 1083365 w 2554356"/>
              <a:gd name="connsiteY13" fmla="*/ 924366 h 1282175"/>
              <a:gd name="connsiteX14" fmla="*/ 1113182 w 2554356"/>
              <a:gd name="connsiteY14" fmla="*/ 904488 h 1282175"/>
              <a:gd name="connsiteX15" fmla="*/ 1192695 w 2554356"/>
              <a:gd name="connsiteY15" fmla="*/ 884609 h 1282175"/>
              <a:gd name="connsiteX16" fmla="*/ 1222513 w 2554356"/>
              <a:gd name="connsiteY16" fmla="*/ 854792 h 1282175"/>
              <a:gd name="connsiteX17" fmla="*/ 1242391 w 2554356"/>
              <a:gd name="connsiteY17" fmla="*/ 795157 h 1282175"/>
              <a:gd name="connsiteX18" fmla="*/ 1232452 w 2554356"/>
              <a:gd name="connsiteY18" fmla="*/ 725583 h 1282175"/>
              <a:gd name="connsiteX19" fmla="*/ 1172817 w 2554356"/>
              <a:gd name="connsiteY19" fmla="*/ 685827 h 1282175"/>
              <a:gd name="connsiteX20" fmla="*/ 1113182 w 2554356"/>
              <a:gd name="connsiteY20" fmla="*/ 656009 h 1282175"/>
              <a:gd name="connsiteX21" fmla="*/ 1083365 w 2554356"/>
              <a:gd name="connsiteY21" fmla="*/ 636131 h 1282175"/>
              <a:gd name="connsiteX22" fmla="*/ 914400 w 2554356"/>
              <a:gd name="connsiteY22" fmla="*/ 606314 h 1282175"/>
              <a:gd name="connsiteX23" fmla="*/ 854765 w 2554356"/>
              <a:gd name="connsiteY23" fmla="*/ 596375 h 1282175"/>
              <a:gd name="connsiteX24" fmla="*/ 775252 w 2554356"/>
              <a:gd name="connsiteY24" fmla="*/ 576496 h 1282175"/>
              <a:gd name="connsiteX25" fmla="*/ 765313 w 2554356"/>
              <a:gd name="connsiteY25" fmla="*/ 546679 h 1282175"/>
              <a:gd name="connsiteX26" fmla="*/ 705678 w 2554356"/>
              <a:gd name="connsiteY26" fmla="*/ 526801 h 1282175"/>
              <a:gd name="connsiteX27" fmla="*/ 675860 w 2554356"/>
              <a:gd name="connsiteY27" fmla="*/ 516861 h 1282175"/>
              <a:gd name="connsiteX28" fmla="*/ 646043 w 2554356"/>
              <a:gd name="connsiteY28" fmla="*/ 496983 h 1282175"/>
              <a:gd name="connsiteX29" fmla="*/ 576469 w 2554356"/>
              <a:gd name="connsiteY29" fmla="*/ 487044 h 1282175"/>
              <a:gd name="connsiteX30" fmla="*/ 546652 w 2554356"/>
              <a:gd name="connsiteY30" fmla="*/ 477105 h 1282175"/>
              <a:gd name="connsiteX31" fmla="*/ 526773 w 2554356"/>
              <a:gd name="connsiteY31" fmla="*/ 447288 h 1282175"/>
              <a:gd name="connsiteX32" fmla="*/ 447260 w 2554356"/>
              <a:gd name="connsiteY32" fmla="*/ 427409 h 1282175"/>
              <a:gd name="connsiteX33" fmla="*/ 347869 w 2554356"/>
              <a:gd name="connsiteY33" fmla="*/ 407531 h 1282175"/>
              <a:gd name="connsiteX34" fmla="*/ 298173 w 2554356"/>
              <a:gd name="connsiteY34" fmla="*/ 377714 h 1282175"/>
              <a:gd name="connsiteX35" fmla="*/ 278295 w 2554356"/>
              <a:gd name="connsiteY35" fmla="*/ 347896 h 1282175"/>
              <a:gd name="connsiteX36" fmla="*/ 238539 w 2554356"/>
              <a:gd name="connsiteY36" fmla="*/ 337957 h 1282175"/>
              <a:gd name="connsiteX37" fmla="*/ 218660 w 2554356"/>
              <a:gd name="connsiteY37" fmla="*/ 308140 h 1282175"/>
              <a:gd name="connsiteX38" fmla="*/ 188843 w 2554356"/>
              <a:gd name="connsiteY38" fmla="*/ 248505 h 1282175"/>
              <a:gd name="connsiteX39" fmla="*/ 119269 w 2554356"/>
              <a:gd name="connsiteY39" fmla="*/ 208748 h 1282175"/>
              <a:gd name="connsiteX40" fmla="*/ 109330 w 2554356"/>
              <a:gd name="connsiteY40" fmla="*/ 178931 h 1282175"/>
              <a:gd name="connsiteX41" fmla="*/ 49695 w 2554356"/>
              <a:gd name="connsiteY41" fmla="*/ 149114 h 1282175"/>
              <a:gd name="connsiteX42" fmla="*/ 9939 w 2554356"/>
              <a:gd name="connsiteY42" fmla="*/ 99418 h 1282175"/>
              <a:gd name="connsiteX43" fmla="*/ 0 w 2554356"/>
              <a:gd name="connsiteY43" fmla="*/ 69601 h 1282175"/>
              <a:gd name="connsiteX44" fmla="*/ 9939 w 2554356"/>
              <a:gd name="connsiteY44" fmla="*/ 9966 h 1282175"/>
              <a:gd name="connsiteX45" fmla="*/ 39756 w 2554356"/>
              <a:gd name="connsiteY45" fmla="*/ 27 h 1282175"/>
              <a:gd name="connsiteX46" fmla="*/ 457200 w 2554356"/>
              <a:gd name="connsiteY46" fmla="*/ 19905 h 1282175"/>
              <a:gd name="connsiteX47" fmla="*/ 546652 w 2554356"/>
              <a:gd name="connsiteY47" fmla="*/ 69601 h 1282175"/>
              <a:gd name="connsiteX48" fmla="*/ 576469 w 2554356"/>
              <a:gd name="connsiteY48" fmla="*/ 89479 h 1282175"/>
              <a:gd name="connsiteX49" fmla="*/ 606287 w 2554356"/>
              <a:gd name="connsiteY49" fmla="*/ 109357 h 1282175"/>
              <a:gd name="connsiteX50" fmla="*/ 665921 w 2554356"/>
              <a:gd name="connsiteY50" fmla="*/ 168992 h 1282175"/>
              <a:gd name="connsiteX51" fmla="*/ 705678 w 2554356"/>
              <a:gd name="connsiteY51" fmla="*/ 218688 h 1282175"/>
              <a:gd name="connsiteX52" fmla="*/ 765313 w 2554356"/>
              <a:gd name="connsiteY52" fmla="*/ 238566 h 1282175"/>
              <a:gd name="connsiteX53" fmla="*/ 795130 w 2554356"/>
              <a:gd name="connsiteY53" fmla="*/ 248505 h 1282175"/>
              <a:gd name="connsiteX54" fmla="*/ 824947 w 2554356"/>
              <a:gd name="connsiteY54" fmla="*/ 258444 h 1282175"/>
              <a:gd name="connsiteX55" fmla="*/ 854765 w 2554356"/>
              <a:gd name="connsiteY55" fmla="*/ 268383 h 1282175"/>
              <a:gd name="connsiteX56" fmla="*/ 894521 w 2554356"/>
              <a:gd name="connsiteY56" fmla="*/ 288261 h 1282175"/>
              <a:gd name="connsiteX57" fmla="*/ 974034 w 2554356"/>
              <a:gd name="connsiteY57" fmla="*/ 298201 h 1282175"/>
              <a:gd name="connsiteX58" fmla="*/ 1073426 w 2554356"/>
              <a:gd name="connsiteY58" fmla="*/ 308140 h 1282175"/>
              <a:gd name="connsiteX59" fmla="*/ 1133060 w 2554356"/>
              <a:gd name="connsiteY59" fmla="*/ 328018 h 1282175"/>
              <a:gd name="connsiteX60" fmla="*/ 1162878 w 2554356"/>
              <a:gd name="connsiteY60" fmla="*/ 337957 h 1282175"/>
              <a:gd name="connsiteX61" fmla="*/ 1192695 w 2554356"/>
              <a:gd name="connsiteY61" fmla="*/ 357835 h 1282175"/>
              <a:gd name="connsiteX62" fmla="*/ 1321904 w 2554356"/>
              <a:gd name="connsiteY62" fmla="*/ 377714 h 1282175"/>
              <a:gd name="connsiteX63" fmla="*/ 1421295 w 2554356"/>
              <a:gd name="connsiteY63" fmla="*/ 397592 h 1282175"/>
              <a:gd name="connsiteX64" fmla="*/ 1500808 w 2554356"/>
              <a:gd name="connsiteY64" fmla="*/ 417470 h 1282175"/>
              <a:gd name="connsiteX65" fmla="*/ 1530626 w 2554356"/>
              <a:gd name="connsiteY65" fmla="*/ 427409 h 1282175"/>
              <a:gd name="connsiteX66" fmla="*/ 1590260 w 2554356"/>
              <a:gd name="connsiteY66" fmla="*/ 437348 h 1282175"/>
              <a:gd name="connsiteX67" fmla="*/ 1610139 w 2554356"/>
              <a:gd name="connsiteY67" fmla="*/ 467166 h 1282175"/>
              <a:gd name="connsiteX68" fmla="*/ 1709530 w 2554356"/>
              <a:gd name="connsiteY68" fmla="*/ 506922 h 1282175"/>
              <a:gd name="connsiteX69" fmla="*/ 1739347 w 2554356"/>
              <a:gd name="connsiteY69" fmla="*/ 516861 h 1282175"/>
              <a:gd name="connsiteX70" fmla="*/ 1779104 w 2554356"/>
              <a:gd name="connsiteY70" fmla="*/ 526801 h 1282175"/>
              <a:gd name="connsiteX71" fmla="*/ 1848678 w 2554356"/>
              <a:gd name="connsiteY71" fmla="*/ 546679 h 1282175"/>
              <a:gd name="connsiteX72" fmla="*/ 1878495 w 2554356"/>
              <a:gd name="connsiteY72" fmla="*/ 566557 h 1282175"/>
              <a:gd name="connsiteX73" fmla="*/ 1908313 w 2554356"/>
              <a:gd name="connsiteY73" fmla="*/ 576496 h 1282175"/>
              <a:gd name="connsiteX74" fmla="*/ 1948069 w 2554356"/>
              <a:gd name="connsiteY74" fmla="*/ 586435 h 1282175"/>
              <a:gd name="connsiteX75" fmla="*/ 1997765 w 2554356"/>
              <a:gd name="connsiteY75" fmla="*/ 596375 h 1282175"/>
              <a:gd name="connsiteX76" fmla="*/ 2057400 w 2554356"/>
              <a:gd name="connsiteY76" fmla="*/ 616253 h 1282175"/>
              <a:gd name="connsiteX77" fmla="*/ 2126973 w 2554356"/>
              <a:gd name="connsiteY77" fmla="*/ 656009 h 1282175"/>
              <a:gd name="connsiteX78" fmla="*/ 2186608 w 2554356"/>
              <a:gd name="connsiteY78" fmla="*/ 665948 h 1282175"/>
              <a:gd name="connsiteX79" fmla="*/ 2226365 w 2554356"/>
              <a:gd name="connsiteY79" fmla="*/ 675888 h 1282175"/>
              <a:gd name="connsiteX80" fmla="*/ 2405269 w 2554356"/>
              <a:gd name="connsiteY80" fmla="*/ 695766 h 1282175"/>
              <a:gd name="connsiteX81" fmla="*/ 2435087 w 2554356"/>
              <a:gd name="connsiteY81" fmla="*/ 705705 h 1282175"/>
              <a:gd name="connsiteX82" fmla="*/ 2474843 w 2554356"/>
              <a:gd name="connsiteY82" fmla="*/ 715644 h 1282175"/>
              <a:gd name="connsiteX83" fmla="*/ 2544417 w 2554356"/>
              <a:gd name="connsiteY83" fmla="*/ 745461 h 1282175"/>
              <a:gd name="connsiteX84" fmla="*/ 2554356 w 2554356"/>
              <a:gd name="connsiteY84" fmla="*/ 745461 h 12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554356" h="1282175">
                <a:moveTo>
                  <a:pt x="2087217" y="1282175"/>
                </a:moveTo>
                <a:cubicBezTo>
                  <a:pt x="1984513" y="1278862"/>
                  <a:pt x="1881526" y="1280540"/>
                  <a:pt x="1779104" y="1272235"/>
                </a:cubicBezTo>
                <a:cubicBezTo>
                  <a:pt x="1758219" y="1270542"/>
                  <a:pt x="1719469" y="1252357"/>
                  <a:pt x="1719469" y="1252357"/>
                </a:cubicBezTo>
                <a:cubicBezTo>
                  <a:pt x="1709530" y="1245731"/>
                  <a:pt x="1700336" y="1237821"/>
                  <a:pt x="1689652" y="1232479"/>
                </a:cubicBezTo>
                <a:cubicBezTo>
                  <a:pt x="1680281" y="1227794"/>
                  <a:pt x="1668818" y="1227930"/>
                  <a:pt x="1659834" y="1222540"/>
                </a:cubicBezTo>
                <a:cubicBezTo>
                  <a:pt x="1651799" y="1217719"/>
                  <a:pt x="1647991" y="1207482"/>
                  <a:pt x="1639956" y="1202661"/>
                </a:cubicBezTo>
                <a:cubicBezTo>
                  <a:pt x="1631729" y="1197725"/>
                  <a:pt x="1575255" y="1183108"/>
                  <a:pt x="1570382" y="1182783"/>
                </a:cubicBezTo>
                <a:cubicBezTo>
                  <a:pt x="1484370" y="1177049"/>
                  <a:pt x="1398104" y="1176157"/>
                  <a:pt x="1311965" y="1172844"/>
                </a:cubicBezTo>
                <a:cubicBezTo>
                  <a:pt x="1176254" y="1127608"/>
                  <a:pt x="1314926" y="1176955"/>
                  <a:pt x="1212573" y="1133088"/>
                </a:cubicBezTo>
                <a:cubicBezTo>
                  <a:pt x="1202943" y="1128961"/>
                  <a:pt x="1192127" y="1127833"/>
                  <a:pt x="1182756" y="1123148"/>
                </a:cubicBezTo>
                <a:cubicBezTo>
                  <a:pt x="1172072" y="1117806"/>
                  <a:pt x="1163855" y="1108121"/>
                  <a:pt x="1152939" y="1103270"/>
                </a:cubicBezTo>
                <a:cubicBezTo>
                  <a:pt x="1111669" y="1084928"/>
                  <a:pt x="1086123" y="1081956"/>
                  <a:pt x="1043608" y="1073453"/>
                </a:cubicBezTo>
                <a:cubicBezTo>
                  <a:pt x="1046921" y="1027070"/>
                  <a:pt x="1041565" y="979236"/>
                  <a:pt x="1053547" y="934305"/>
                </a:cubicBezTo>
                <a:cubicBezTo>
                  <a:pt x="1056247" y="924182"/>
                  <a:pt x="1073994" y="929051"/>
                  <a:pt x="1083365" y="924366"/>
                </a:cubicBezTo>
                <a:cubicBezTo>
                  <a:pt x="1094049" y="919024"/>
                  <a:pt x="1102498" y="909830"/>
                  <a:pt x="1113182" y="904488"/>
                </a:cubicBezTo>
                <a:cubicBezTo>
                  <a:pt x="1133560" y="894299"/>
                  <a:pt x="1173788" y="888390"/>
                  <a:pt x="1192695" y="884609"/>
                </a:cubicBezTo>
                <a:cubicBezTo>
                  <a:pt x="1202634" y="874670"/>
                  <a:pt x="1215687" y="867079"/>
                  <a:pt x="1222513" y="854792"/>
                </a:cubicBezTo>
                <a:cubicBezTo>
                  <a:pt x="1232689" y="836475"/>
                  <a:pt x="1242391" y="795157"/>
                  <a:pt x="1242391" y="795157"/>
                </a:cubicBezTo>
                <a:cubicBezTo>
                  <a:pt x="1239078" y="771966"/>
                  <a:pt x="1245029" y="745347"/>
                  <a:pt x="1232452" y="725583"/>
                </a:cubicBezTo>
                <a:cubicBezTo>
                  <a:pt x="1219626" y="705427"/>
                  <a:pt x="1192695" y="699079"/>
                  <a:pt x="1172817" y="685827"/>
                </a:cubicBezTo>
                <a:cubicBezTo>
                  <a:pt x="1134279" y="660135"/>
                  <a:pt x="1154335" y="669726"/>
                  <a:pt x="1113182" y="656009"/>
                </a:cubicBezTo>
                <a:cubicBezTo>
                  <a:pt x="1103243" y="649383"/>
                  <a:pt x="1094281" y="640982"/>
                  <a:pt x="1083365" y="636131"/>
                </a:cubicBezTo>
                <a:cubicBezTo>
                  <a:pt x="1014994" y="605744"/>
                  <a:pt x="999225" y="616293"/>
                  <a:pt x="914400" y="606314"/>
                </a:cubicBezTo>
                <a:cubicBezTo>
                  <a:pt x="894386" y="603959"/>
                  <a:pt x="874470" y="600598"/>
                  <a:pt x="854765" y="596375"/>
                </a:cubicBezTo>
                <a:cubicBezTo>
                  <a:pt x="828051" y="590651"/>
                  <a:pt x="775252" y="576496"/>
                  <a:pt x="775252" y="576496"/>
                </a:cubicBezTo>
                <a:cubicBezTo>
                  <a:pt x="771939" y="566557"/>
                  <a:pt x="773838" y="552768"/>
                  <a:pt x="765313" y="546679"/>
                </a:cubicBezTo>
                <a:cubicBezTo>
                  <a:pt x="748262" y="534500"/>
                  <a:pt x="725556" y="533427"/>
                  <a:pt x="705678" y="526801"/>
                </a:cubicBezTo>
                <a:cubicBezTo>
                  <a:pt x="695739" y="523488"/>
                  <a:pt x="684577" y="522673"/>
                  <a:pt x="675860" y="516861"/>
                </a:cubicBezTo>
                <a:cubicBezTo>
                  <a:pt x="665921" y="510235"/>
                  <a:pt x="657484" y="500415"/>
                  <a:pt x="646043" y="496983"/>
                </a:cubicBezTo>
                <a:cubicBezTo>
                  <a:pt x="623604" y="490251"/>
                  <a:pt x="599660" y="490357"/>
                  <a:pt x="576469" y="487044"/>
                </a:cubicBezTo>
                <a:cubicBezTo>
                  <a:pt x="566530" y="483731"/>
                  <a:pt x="554833" y="483650"/>
                  <a:pt x="546652" y="477105"/>
                </a:cubicBezTo>
                <a:cubicBezTo>
                  <a:pt x="537324" y="469643"/>
                  <a:pt x="537457" y="452630"/>
                  <a:pt x="526773" y="447288"/>
                </a:cubicBezTo>
                <a:cubicBezTo>
                  <a:pt x="502337" y="435070"/>
                  <a:pt x="473764" y="434035"/>
                  <a:pt x="447260" y="427409"/>
                </a:cubicBezTo>
                <a:cubicBezTo>
                  <a:pt x="387958" y="412583"/>
                  <a:pt x="420971" y="419715"/>
                  <a:pt x="347869" y="407531"/>
                </a:cubicBezTo>
                <a:cubicBezTo>
                  <a:pt x="317484" y="397403"/>
                  <a:pt x="318017" y="402519"/>
                  <a:pt x="298173" y="377714"/>
                </a:cubicBezTo>
                <a:cubicBezTo>
                  <a:pt x="290711" y="368386"/>
                  <a:pt x="288234" y="354522"/>
                  <a:pt x="278295" y="347896"/>
                </a:cubicBezTo>
                <a:cubicBezTo>
                  <a:pt x="266929" y="340319"/>
                  <a:pt x="251791" y="341270"/>
                  <a:pt x="238539" y="337957"/>
                </a:cubicBezTo>
                <a:cubicBezTo>
                  <a:pt x="231913" y="328018"/>
                  <a:pt x="224002" y="318824"/>
                  <a:pt x="218660" y="308140"/>
                </a:cubicBezTo>
                <a:cubicBezTo>
                  <a:pt x="202491" y="275803"/>
                  <a:pt x="217328" y="276990"/>
                  <a:pt x="188843" y="248505"/>
                </a:cubicBezTo>
                <a:cubicBezTo>
                  <a:pt x="158758" y="218420"/>
                  <a:pt x="153384" y="220120"/>
                  <a:pt x="119269" y="208748"/>
                </a:cubicBezTo>
                <a:cubicBezTo>
                  <a:pt x="115956" y="198809"/>
                  <a:pt x="115875" y="187112"/>
                  <a:pt x="109330" y="178931"/>
                </a:cubicBezTo>
                <a:cubicBezTo>
                  <a:pt x="95317" y="161415"/>
                  <a:pt x="69338" y="155661"/>
                  <a:pt x="49695" y="149114"/>
                </a:cubicBezTo>
                <a:cubicBezTo>
                  <a:pt x="31207" y="130625"/>
                  <a:pt x="22476" y="124493"/>
                  <a:pt x="9939" y="99418"/>
                </a:cubicBezTo>
                <a:cubicBezTo>
                  <a:pt x="5254" y="90047"/>
                  <a:pt x="3313" y="79540"/>
                  <a:pt x="0" y="69601"/>
                </a:cubicBezTo>
                <a:cubicBezTo>
                  <a:pt x="3313" y="49723"/>
                  <a:pt x="-59" y="27463"/>
                  <a:pt x="9939" y="9966"/>
                </a:cubicBezTo>
                <a:cubicBezTo>
                  <a:pt x="15137" y="870"/>
                  <a:pt x="29282" y="-206"/>
                  <a:pt x="39756" y="27"/>
                </a:cubicBezTo>
                <a:cubicBezTo>
                  <a:pt x="179027" y="3122"/>
                  <a:pt x="318052" y="13279"/>
                  <a:pt x="457200" y="19905"/>
                </a:cubicBezTo>
                <a:cubicBezTo>
                  <a:pt x="509682" y="37399"/>
                  <a:pt x="478300" y="24032"/>
                  <a:pt x="546652" y="69601"/>
                </a:cubicBezTo>
                <a:lnTo>
                  <a:pt x="576469" y="89479"/>
                </a:lnTo>
                <a:cubicBezTo>
                  <a:pt x="586408" y="96105"/>
                  <a:pt x="597840" y="100910"/>
                  <a:pt x="606287" y="109357"/>
                </a:cubicBezTo>
                <a:lnTo>
                  <a:pt x="665921" y="168992"/>
                </a:lnTo>
                <a:cubicBezTo>
                  <a:pt x="676699" y="201325"/>
                  <a:pt x="670494" y="203051"/>
                  <a:pt x="705678" y="218688"/>
                </a:cubicBezTo>
                <a:cubicBezTo>
                  <a:pt x="724826" y="227198"/>
                  <a:pt x="745435" y="231940"/>
                  <a:pt x="765313" y="238566"/>
                </a:cubicBezTo>
                <a:lnTo>
                  <a:pt x="795130" y="248505"/>
                </a:lnTo>
                <a:lnTo>
                  <a:pt x="824947" y="258444"/>
                </a:lnTo>
                <a:cubicBezTo>
                  <a:pt x="834886" y="261757"/>
                  <a:pt x="845394" y="263698"/>
                  <a:pt x="854765" y="268383"/>
                </a:cubicBezTo>
                <a:cubicBezTo>
                  <a:pt x="868017" y="275009"/>
                  <a:pt x="880147" y="284667"/>
                  <a:pt x="894521" y="288261"/>
                </a:cubicBezTo>
                <a:cubicBezTo>
                  <a:pt x="920434" y="294739"/>
                  <a:pt x="947487" y="295251"/>
                  <a:pt x="974034" y="298201"/>
                </a:cubicBezTo>
                <a:cubicBezTo>
                  <a:pt x="1007126" y="301878"/>
                  <a:pt x="1040295" y="304827"/>
                  <a:pt x="1073426" y="308140"/>
                </a:cubicBezTo>
                <a:lnTo>
                  <a:pt x="1133060" y="328018"/>
                </a:lnTo>
                <a:lnTo>
                  <a:pt x="1162878" y="337957"/>
                </a:lnTo>
                <a:cubicBezTo>
                  <a:pt x="1172817" y="344583"/>
                  <a:pt x="1181510" y="353641"/>
                  <a:pt x="1192695" y="357835"/>
                </a:cubicBezTo>
                <a:cubicBezTo>
                  <a:pt x="1215466" y="366374"/>
                  <a:pt x="1309612" y="376178"/>
                  <a:pt x="1321904" y="377714"/>
                </a:cubicBezTo>
                <a:cubicBezTo>
                  <a:pt x="1447278" y="409058"/>
                  <a:pt x="1250716" y="361040"/>
                  <a:pt x="1421295" y="397592"/>
                </a:cubicBezTo>
                <a:cubicBezTo>
                  <a:pt x="1448009" y="403316"/>
                  <a:pt x="1474890" y="408831"/>
                  <a:pt x="1500808" y="417470"/>
                </a:cubicBezTo>
                <a:cubicBezTo>
                  <a:pt x="1510747" y="420783"/>
                  <a:pt x="1520399" y="425136"/>
                  <a:pt x="1530626" y="427409"/>
                </a:cubicBezTo>
                <a:cubicBezTo>
                  <a:pt x="1550298" y="431781"/>
                  <a:pt x="1570382" y="434035"/>
                  <a:pt x="1590260" y="437348"/>
                </a:cubicBezTo>
                <a:cubicBezTo>
                  <a:pt x="1596886" y="447287"/>
                  <a:pt x="1601692" y="458719"/>
                  <a:pt x="1610139" y="467166"/>
                </a:cubicBezTo>
                <a:cubicBezTo>
                  <a:pt x="1636753" y="493780"/>
                  <a:pt x="1675515" y="497204"/>
                  <a:pt x="1709530" y="506922"/>
                </a:cubicBezTo>
                <a:cubicBezTo>
                  <a:pt x="1719604" y="509800"/>
                  <a:pt x="1729274" y="513983"/>
                  <a:pt x="1739347" y="516861"/>
                </a:cubicBezTo>
                <a:cubicBezTo>
                  <a:pt x="1752482" y="520614"/>
                  <a:pt x="1765969" y="523048"/>
                  <a:pt x="1779104" y="526801"/>
                </a:cubicBezTo>
                <a:cubicBezTo>
                  <a:pt x="1878876" y="555308"/>
                  <a:pt x="1724441" y="515621"/>
                  <a:pt x="1848678" y="546679"/>
                </a:cubicBezTo>
                <a:cubicBezTo>
                  <a:pt x="1858617" y="553305"/>
                  <a:pt x="1867811" y="561215"/>
                  <a:pt x="1878495" y="566557"/>
                </a:cubicBezTo>
                <a:cubicBezTo>
                  <a:pt x="1887866" y="571242"/>
                  <a:pt x="1898239" y="573618"/>
                  <a:pt x="1908313" y="576496"/>
                </a:cubicBezTo>
                <a:cubicBezTo>
                  <a:pt x="1921447" y="580249"/>
                  <a:pt x="1934734" y="583472"/>
                  <a:pt x="1948069" y="586435"/>
                </a:cubicBezTo>
                <a:cubicBezTo>
                  <a:pt x="1964560" y="590100"/>
                  <a:pt x="1981467" y="591930"/>
                  <a:pt x="1997765" y="596375"/>
                </a:cubicBezTo>
                <a:cubicBezTo>
                  <a:pt x="2017980" y="601888"/>
                  <a:pt x="2057400" y="616253"/>
                  <a:pt x="2057400" y="616253"/>
                </a:cubicBezTo>
                <a:cubicBezTo>
                  <a:pt x="2077363" y="629562"/>
                  <a:pt x="2104046" y="649131"/>
                  <a:pt x="2126973" y="656009"/>
                </a:cubicBezTo>
                <a:cubicBezTo>
                  <a:pt x="2146276" y="661800"/>
                  <a:pt x="2166847" y="661996"/>
                  <a:pt x="2186608" y="665948"/>
                </a:cubicBezTo>
                <a:cubicBezTo>
                  <a:pt x="2200003" y="668627"/>
                  <a:pt x="2212925" y="673444"/>
                  <a:pt x="2226365" y="675888"/>
                </a:cubicBezTo>
                <a:cubicBezTo>
                  <a:pt x="2286816" y="686879"/>
                  <a:pt x="2343445" y="690146"/>
                  <a:pt x="2405269" y="695766"/>
                </a:cubicBezTo>
                <a:cubicBezTo>
                  <a:pt x="2415208" y="699079"/>
                  <a:pt x="2425013" y="702827"/>
                  <a:pt x="2435087" y="705705"/>
                </a:cubicBezTo>
                <a:cubicBezTo>
                  <a:pt x="2448221" y="709458"/>
                  <a:pt x="2462053" y="710848"/>
                  <a:pt x="2474843" y="715644"/>
                </a:cubicBezTo>
                <a:cubicBezTo>
                  <a:pt x="2531731" y="736977"/>
                  <a:pt x="2495057" y="733121"/>
                  <a:pt x="2544417" y="745461"/>
                </a:cubicBezTo>
                <a:cubicBezTo>
                  <a:pt x="2547631" y="746265"/>
                  <a:pt x="2551043" y="745461"/>
                  <a:pt x="2554356" y="745461"/>
                </a:cubicBezTo>
              </a:path>
            </a:pathLst>
          </a:cu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007709E-3323-471D-A308-ED60451B6FCC}"/>
              </a:ext>
            </a:extLst>
          </p:cNvPr>
          <p:cNvSpPr/>
          <p:nvPr/>
        </p:nvSpPr>
        <p:spPr bwMode="auto">
          <a:xfrm>
            <a:off x="563269" y="3180522"/>
            <a:ext cx="848088" cy="974035"/>
          </a:xfrm>
          <a:custGeom>
            <a:avLst/>
            <a:gdLst>
              <a:gd name="connsiteX0" fmla="*/ 748696 w 848088"/>
              <a:gd name="connsiteY0" fmla="*/ 268356 h 974035"/>
              <a:gd name="connsiteX1" fmla="*/ 699001 w 848088"/>
              <a:gd name="connsiteY1" fmla="*/ 228600 h 974035"/>
              <a:gd name="connsiteX2" fmla="*/ 659244 w 848088"/>
              <a:gd name="connsiteY2" fmla="*/ 218661 h 974035"/>
              <a:gd name="connsiteX3" fmla="*/ 629427 w 848088"/>
              <a:gd name="connsiteY3" fmla="*/ 208721 h 974035"/>
              <a:gd name="connsiteX4" fmla="*/ 619488 w 848088"/>
              <a:gd name="connsiteY4" fmla="*/ 178904 h 974035"/>
              <a:gd name="connsiteX5" fmla="*/ 559853 w 848088"/>
              <a:gd name="connsiteY5" fmla="*/ 159026 h 974035"/>
              <a:gd name="connsiteX6" fmla="*/ 500218 w 848088"/>
              <a:gd name="connsiteY6" fmla="*/ 109330 h 974035"/>
              <a:gd name="connsiteX7" fmla="*/ 440583 w 848088"/>
              <a:gd name="connsiteY7" fmla="*/ 89452 h 974035"/>
              <a:gd name="connsiteX8" fmla="*/ 410766 w 848088"/>
              <a:gd name="connsiteY8" fmla="*/ 59635 h 974035"/>
              <a:gd name="connsiteX9" fmla="*/ 400827 w 848088"/>
              <a:gd name="connsiteY9" fmla="*/ 29817 h 974035"/>
              <a:gd name="connsiteX10" fmla="*/ 341192 w 848088"/>
              <a:gd name="connsiteY10" fmla="*/ 0 h 974035"/>
              <a:gd name="connsiteX11" fmla="*/ 162288 w 848088"/>
              <a:gd name="connsiteY11" fmla="*/ 9939 h 974035"/>
              <a:gd name="connsiteX12" fmla="*/ 132470 w 848088"/>
              <a:gd name="connsiteY12" fmla="*/ 19878 h 974035"/>
              <a:gd name="connsiteX13" fmla="*/ 92714 w 848088"/>
              <a:gd name="connsiteY13" fmla="*/ 59635 h 974035"/>
              <a:gd name="connsiteX14" fmla="*/ 72835 w 848088"/>
              <a:gd name="connsiteY14" fmla="*/ 89452 h 974035"/>
              <a:gd name="connsiteX15" fmla="*/ 52957 w 848088"/>
              <a:gd name="connsiteY15" fmla="*/ 208721 h 974035"/>
              <a:gd name="connsiteX16" fmla="*/ 43018 w 848088"/>
              <a:gd name="connsiteY16" fmla="*/ 238539 h 974035"/>
              <a:gd name="connsiteX17" fmla="*/ 33079 w 848088"/>
              <a:gd name="connsiteY17" fmla="*/ 288235 h 974035"/>
              <a:gd name="connsiteX18" fmla="*/ 13201 w 848088"/>
              <a:gd name="connsiteY18" fmla="*/ 318052 h 974035"/>
              <a:gd name="connsiteX19" fmla="*/ 23140 w 848088"/>
              <a:gd name="connsiteY19" fmla="*/ 685800 h 974035"/>
              <a:gd name="connsiteX20" fmla="*/ 62896 w 848088"/>
              <a:gd name="connsiteY20" fmla="*/ 745435 h 974035"/>
              <a:gd name="connsiteX21" fmla="*/ 152348 w 848088"/>
              <a:gd name="connsiteY21" fmla="*/ 815008 h 974035"/>
              <a:gd name="connsiteX22" fmla="*/ 211983 w 848088"/>
              <a:gd name="connsiteY22" fmla="*/ 844826 h 974035"/>
              <a:gd name="connsiteX23" fmla="*/ 221922 w 848088"/>
              <a:gd name="connsiteY23" fmla="*/ 874643 h 974035"/>
              <a:gd name="connsiteX24" fmla="*/ 251740 w 848088"/>
              <a:gd name="connsiteY24" fmla="*/ 894521 h 974035"/>
              <a:gd name="connsiteX25" fmla="*/ 281557 w 848088"/>
              <a:gd name="connsiteY25" fmla="*/ 904461 h 974035"/>
              <a:gd name="connsiteX26" fmla="*/ 380948 w 848088"/>
              <a:gd name="connsiteY26" fmla="*/ 924339 h 974035"/>
              <a:gd name="connsiteX27" fmla="*/ 530035 w 848088"/>
              <a:gd name="connsiteY27" fmla="*/ 954156 h 974035"/>
              <a:gd name="connsiteX28" fmla="*/ 589670 w 848088"/>
              <a:gd name="connsiteY28" fmla="*/ 974035 h 974035"/>
              <a:gd name="connsiteX29" fmla="*/ 848088 w 848088"/>
              <a:gd name="connsiteY29" fmla="*/ 974035 h 97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8088" h="974035">
                <a:moveTo>
                  <a:pt x="748696" y="268356"/>
                </a:moveTo>
                <a:cubicBezTo>
                  <a:pt x="732131" y="255104"/>
                  <a:pt x="717545" y="238902"/>
                  <a:pt x="699001" y="228600"/>
                </a:cubicBezTo>
                <a:cubicBezTo>
                  <a:pt x="687060" y="221966"/>
                  <a:pt x="672379" y="222414"/>
                  <a:pt x="659244" y="218661"/>
                </a:cubicBezTo>
                <a:cubicBezTo>
                  <a:pt x="649170" y="215783"/>
                  <a:pt x="639366" y="212034"/>
                  <a:pt x="629427" y="208721"/>
                </a:cubicBezTo>
                <a:cubicBezTo>
                  <a:pt x="626114" y="198782"/>
                  <a:pt x="628013" y="184993"/>
                  <a:pt x="619488" y="178904"/>
                </a:cubicBezTo>
                <a:cubicBezTo>
                  <a:pt x="602437" y="166725"/>
                  <a:pt x="559853" y="159026"/>
                  <a:pt x="559853" y="159026"/>
                </a:cubicBezTo>
                <a:cubicBezTo>
                  <a:pt x="541128" y="140301"/>
                  <a:pt x="525125" y="120400"/>
                  <a:pt x="500218" y="109330"/>
                </a:cubicBezTo>
                <a:cubicBezTo>
                  <a:pt x="481070" y="100820"/>
                  <a:pt x="440583" y="89452"/>
                  <a:pt x="440583" y="89452"/>
                </a:cubicBezTo>
                <a:cubicBezTo>
                  <a:pt x="430644" y="79513"/>
                  <a:pt x="418563" y="71330"/>
                  <a:pt x="410766" y="59635"/>
                </a:cubicBezTo>
                <a:cubicBezTo>
                  <a:pt x="404955" y="50918"/>
                  <a:pt x="407372" y="37998"/>
                  <a:pt x="400827" y="29817"/>
                </a:cubicBezTo>
                <a:cubicBezTo>
                  <a:pt x="386815" y="12302"/>
                  <a:pt x="360834" y="6547"/>
                  <a:pt x="341192" y="0"/>
                </a:cubicBezTo>
                <a:cubicBezTo>
                  <a:pt x="281557" y="3313"/>
                  <a:pt x="221746" y="4276"/>
                  <a:pt x="162288" y="9939"/>
                </a:cubicBezTo>
                <a:cubicBezTo>
                  <a:pt x="151858" y="10932"/>
                  <a:pt x="139878" y="12470"/>
                  <a:pt x="132470" y="19878"/>
                </a:cubicBezTo>
                <a:cubicBezTo>
                  <a:pt x="79458" y="72889"/>
                  <a:pt x="172230" y="33127"/>
                  <a:pt x="92714" y="59635"/>
                </a:cubicBezTo>
                <a:cubicBezTo>
                  <a:pt x="86088" y="69574"/>
                  <a:pt x="78177" y="78768"/>
                  <a:pt x="72835" y="89452"/>
                </a:cubicBezTo>
                <a:cubicBezTo>
                  <a:pt x="55360" y="124402"/>
                  <a:pt x="58467" y="175660"/>
                  <a:pt x="52957" y="208721"/>
                </a:cubicBezTo>
                <a:cubicBezTo>
                  <a:pt x="51235" y="219055"/>
                  <a:pt x="45559" y="228375"/>
                  <a:pt x="43018" y="238539"/>
                </a:cubicBezTo>
                <a:cubicBezTo>
                  <a:pt x="38921" y="254928"/>
                  <a:pt x="39011" y="272417"/>
                  <a:pt x="33079" y="288235"/>
                </a:cubicBezTo>
                <a:cubicBezTo>
                  <a:pt x="28885" y="299420"/>
                  <a:pt x="19827" y="308113"/>
                  <a:pt x="13201" y="318052"/>
                </a:cubicBezTo>
                <a:cubicBezTo>
                  <a:pt x="-1385" y="463901"/>
                  <a:pt x="-10728" y="499524"/>
                  <a:pt x="23140" y="685800"/>
                </a:cubicBezTo>
                <a:cubicBezTo>
                  <a:pt x="27414" y="709305"/>
                  <a:pt x="46002" y="728542"/>
                  <a:pt x="62896" y="745435"/>
                </a:cubicBezTo>
                <a:cubicBezTo>
                  <a:pt x="109608" y="792145"/>
                  <a:pt x="81018" y="767454"/>
                  <a:pt x="152348" y="815008"/>
                </a:cubicBezTo>
                <a:cubicBezTo>
                  <a:pt x="190884" y="840699"/>
                  <a:pt x="170833" y="831109"/>
                  <a:pt x="211983" y="844826"/>
                </a:cubicBezTo>
                <a:cubicBezTo>
                  <a:pt x="215296" y="854765"/>
                  <a:pt x="215377" y="866462"/>
                  <a:pt x="221922" y="874643"/>
                </a:cubicBezTo>
                <a:cubicBezTo>
                  <a:pt x="229384" y="883971"/>
                  <a:pt x="241056" y="889179"/>
                  <a:pt x="251740" y="894521"/>
                </a:cubicBezTo>
                <a:cubicBezTo>
                  <a:pt x="261111" y="899206"/>
                  <a:pt x="271349" y="902105"/>
                  <a:pt x="281557" y="904461"/>
                </a:cubicBezTo>
                <a:cubicBezTo>
                  <a:pt x="314478" y="912058"/>
                  <a:pt x="347818" y="917713"/>
                  <a:pt x="380948" y="924339"/>
                </a:cubicBezTo>
                <a:lnTo>
                  <a:pt x="530035" y="954156"/>
                </a:lnTo>
                <a:cubicBezTo>
                  <a:pt x="549913" y="960782"/>
                  <a:pt x="568716" y="974035"/>
                  <a:pt x="589670" y="974035"/>
                </a:cubicBezTo>
                <a:lnTo>
                  <a:pt x="848088" y="974035"/>
                </a:lnTo>
              </a:path>
            </a:pathLst>
          </a:cu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5555CB8-5008-4AE0-8ABD-CB4A1FAA46B2}"/>
              </a:ext>
            </a:extLst>
          </p:cNvPr>
          <p:cNvSpPr/>
          <p:nvPr/>
        </p:nvSpPr>
        <p:spPr bwMode="auto">
          <a:xfrm>
            <a:off x="665922" y="2117035"/>
            <a:ext cx="1476338" cy="705678"/>
          </a:xfrm>
          <a:custGeom>
            <a:avLst/>
            <a:gdLst>
              <a:gd name="connsiteX0" fmla="*/ 407504 w 1476338"/>
              <a:gd name="connsiteY0" fmla="*/ 705678 h 705678"/>
              <a:gd name="connsiteX1" fmla="*/ 198782 w 1476338"/>
              <a:gd name="connsiteY1" fmla="*/ 685800 h 705678"/>
              <a:gd name="connsiteX2" fmla="*/ 99391 w 1476338"/>
              <a:gd name="connsiteY2" fmla="*/ 665922 h 705678"/>
              <a:gd name="connsiteX3" fmla="*/ 69574 w 1476338"/>
              <a:gd name="connsiteY3" fmla="*/ 646043 h 705678"/>
              <a:gd name="connsiteX4" fmla="*/ 39756 w 1476338"/>
              <a:gd name="connsiteY4" fmla="*/ 636104 h 705678"/>
              <a:gd name="connsiteX5" fmla="*/ 19878 w 1476338"/>
              <a:gd name="connsiteY5" fmla="*/ 576469 h 705678"/>
              <a:gd name="connsiteX6" fmla="*/ 0 w 1476338"/>
              <a:gd name="connsiteY6" fmla="*/ 477078 h 705678"/>
              <a:gd name="connsiteX7" fmla="*/ 9939 w 1476338"/>
              <a:gd name="connsiteY7" fmla="*/ 109330 h 705678"/>
              <a:gd name="connsiteX8" fmla="*/ 59635 w 1476338"/>
              <a:gd name="connsiteY8" fmla="*/ 49695 h 705678"/>
              <a:gd name="connsiteX9" fmla="*/ 119269 w 1476338"/>
              <a:gd name="connsiteY9" fmla="*/ 29817 h 705678"/>
              <a:gd name="connsiteX10" fmla="*/ 228600 w 1476338"/>
              <a:gd name="connsiteY10" fmla="*/ 9939 h 705678"/>
              <a:gd name="connsiteX11" fmla="*/ 278295 w 1476338"/>
              <a:gd name="connsiteY11" fmla="*/ 0 h 705678"/>
              <a:gd name="connsiteX12" fmla="*/ 894521 w 1476338"/>
              <a:gd name="connsiteY12" fmla="*/ 9939 h 705678"/>
              <a:gd name="connsiteX13" fmla="*/ 974035 w 1476338"/>
              <a:gd name="connsiteY13" fmla="*/ 19878 h 705678"/>
              <a:gd name="connsiteX14" fmla="*/ 1063487 w 1476338"/>
              <a:gd name="connsiteY14" fmla="*/ 29817 h 705678"/>
              <a:gd name="connsiteX15" fmla="*/ 1093304 w 1476338"/>
              <a:gd name="connsiteY15" fmla="*/ 49695 h 705678"/>
              <a:gd name="connsiteX16" fmla="*/ 1143000 w 1476338"/>
              <a:gd name="connsiteY16" fmla="*/ 89452 h 705678"/>
              <a:gd name="connsiteX17" fmla="*/ 1202635 w 1476338"/>
              <a:gd name="connsiteY17" fmla="*/ 119269 h 705678"/>
              <a:gd name="connsiteX18" fmla="*/ 1242391 w 1476338"/>
              <a:gd name="connsiteY18" fmla="*/ 168965 h 705678"/>
              <a:gd name="connsiteX19" fmla="*/ 1302026 w 1476338"/>
              <a:gd name="connsiteY19" fmla="*/ 198782 h 705678"/>
              <a:gd name="connsiteX20" fmla="*/ 1381539 w 1476338"/>
              <a:gd name="connsiteY20" fmla="*/ 268356 h 705678"/>
              <a:gd name="connsiteX21" fmla="*/ 1441174 w 1476338"/>
              <a:gd name="connsiteY21" fmla="*/ 347869 h 705678"/>
              <a:gd name="connsiteX22" fmla="*/ 1461052 w 1476338"/>
              <a:gd name="connsiteY22" fmla="*/ 387626 h 705678"/>
              <a:gd name="connsiteX23" fmla="*/ 1461052 w 1476338"/>
              <a:gd name="connsiteY23" fmla="*/ 566530 h 705678"/>
              <a:gd name="connsiteX24" fmla="*/ 1431235 w 1476338"/>
              <a:gd name="connsiteY24" fmla="*/ 586408 h 705678"/>
              <a:gd name="connsiteX25" fmla="*/ 1371600 w 1476338"/>
              <a:gd name="connsiteY25" fmla="*/ 616226 h 705678"/>
              <a:gd name="connsiteX26" fmla="*/ 1341782 w 1476338"/>
              <a:gd name="connsiteY26" fmla="*/ 636104 h 70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76338" h="705678">
                <a:moveTo>
                  <a:pt x="407504" y="705678"/>
                </a:moveTo>
                <a:cubicBezTo>
                  <a:pt x="135253" y="689663"/>
                  <a:pt x="314979" y="710699"/>
                  <a:pt x="198782" y="685800"/>
                </a:cubicBezTo>
                <a:cubicBezTo>
                  <a:pt x="165746" y="678721"/>
                  <a:pt x="99391" y="665922"/>
                  <a:pt x="99391" y="665922"/>
                </a:cubicBezTo>
                <a:cubicBezTo>
                  <a:pt x="89452" y="659296"/>
                  <a:pt x="80258" y="651385"/>
                  <a:pt x="69574" y="646043"/>
                </a:cubicBezTo>
                <a:cubicBezTo>
                  <a:pt x="60203" y="641358"/>
                  <a:pt x="45846" y="644629"/>
                  <a:pt x="39756" y="636104"/>
                </a:cubicBezTo>
                <a:cubicBezTo>
                  <a:pt x="27577" y="619053"/>
                  <a:pt x="24960" y="596797"/>
                  <a:pt x="19878" y="576469"/>
                </a:cubicBezTo>
                <a:cubicBezTo>
                  <a:pt x="5051" y="517162"/>
                  <a:pt x="12185" y="550187"/>
                  <a:pt x="0" y="477078"/>
                </a:cubicBezTo>
                <a:cubicBezTo>
                  <a:pt x="3313" y="354495"/>
                  <a:pt x="768" y="231614"/>
                  <a:pt x="9939" y="109330"/>
                </a:cubicBezTo>
                <a:cubicBezTo>
                  <a:pt x="10853" y="97137"/>
                  <a:pt x="52861" y="53459"/>
                  <a:pt x="59635" y="49695"/>
                </a:cubicBezTo>
                <a:cubicBezTo>
                  <a:pt x="77951" y="39519"/>
                  <a:pt x="99391" y="36443"/>
                  <a:pt x="119269" y="29817"/>
                </a:cubicBezTo>
                <a:cubicBezTo>
                  <a:pt x="180093" y="9543"/>
                  <a:pt x="124247" y="25993"/>
                  <a:pt x="228600" y="9939"/>
                </a:cubicBezTo>
                <a:cubicBezTo>
                  <a:pt x="245297" y="7370"/>
                  <a:pt x="261730" y="3313"/>
                  <a:pt x="278295" y="0"/>
                </a:cubicBezTo>
                <a:lnTo>
                  <a:pt x="894521" y="9939"/>
                </a:lnTo>
                <a:cubicBezTo>
                  <a:pt x="921221" y="10702"/>
                  <a:pt x="947507" y="16757"/>
                  <a:pt x="974035" y="19878"/>
                </a:cubicBezTo>
                <a:lnTo>
                  <a:pt x="1063487" y="29817"/>
                </a:lnTo>
                <a:cubicBezTo>
                  <a:pt x="1073426" y="36443"/>
                  <a:pt x="1083976" y="42233"/>
                  <a:pt x="1093304" y="49695"/>
                </a:cubicBezTo>
                <a:cubicBezTo>
                  <a:pt x="1124122" y="74350"/>
                  <a:pt x="1102206" y="69055"/>
                  <a:pt x="1143000" y="89452"/>
                </a:cubicBezTo>
                <a:cubicBezTo>
                  <a:pt x="1191985" y="113944"/>
                  <a:pt x="1155166" y="81293"/>
                  <a:pt x="1202635" y="119269"/>
                </a:cubicBezTo>
                <a:cubicBezTo>
                  <a:pt x="1251808" y="158608"/>
                  <a:pt x="1190738" y="117312"/>
                  <a:pt x="1242391" y="168965"/>
                </a:cubicBezTo>
                <a:cubicBezTo>
                  <a:pt x="1261658" y="188232"/>
                  <a:pt x="1277774" y="190698"/>
                  <a:pt x="1302026" y="198782"/>
                </a:cubicBezTo>
                <a:cubicBezTo>
                  <a:pt x="1360168" y="256925"/>
                  <a:pt x="1332229" y="235484"/>
                  <a:pt x="1381539" y="268356"/>
                </a:cubicBezTo>
                <a:cubicBezTo>
                  <a:pt x="1426493" y="335788"/>
                  <a:pt x="1404401" y="311098"/>
                  <a:pt x="1441174" y="347869"/>
                </a:cubicBezTo>
                <a:cubicBezTo>
                  <a:pt x="1447800" y="361121"/>
                  <a:pt x="1455216" y="374007"/>
                  <a:pt x="1461052" y="387626"/>
                </a:cubicBezTo>
                <a:cubicBezTo>
                  <a:pt x="1485689" y="445113"/>
                  <a:pt x="1476689" y="500072"/>
                  <a:pt x="1461052" y="566530"/>
                </a:cubicBezTo>
                <a:cubicBezTo>
                  <a:pt x="1458316" y="578158"/>
                  <a:pt x="1440563" y="578946"/>
                  <a:pt x="1431235" y="586408"/>
                </a:cubicBezTo>
                <a:cubicBezTo>
                  <a:pt x="1390956" y="618631"/>
                  <a:pt x="1436104" y="600100"/>
                  <a:pt x="1371600" y="616226"/>
                </a:cubicBezTo>
                <a:cubicBezTo>
                  <a:pt x="1349378" y="638447"/>
                  <a:pt x="1361092" y="636104"/>
                  <a:pt x="1341782" y="636104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815C863-C742-48E5-835F-B4E23085B8A2}"/>
              </a:ext>
            </a:extLst>
          </p:cNvPr>
          <p:cNvSpPr/>
          <p:nvPr/>
        </p:nvSpPr>
        <p:spPr bwMode="auto">
          <a:xfrm>
            <a:off x="2216426" y="2802057"/>
            <a:ext cx="954157" cy="239317"/>
          </a:xfrm>
          <a:custGeom>
            <a:avLst/>
            <a:gdLst>
              <a:gd name="connsiteX0" fmla="*/ 954157 w 954157"/>
              <a:gd name="connsiteY0" fmla="*/ 239317 h 239317"/>
              <a:gd name="connsiteX1" fmla="*/ 904461 w 954157"/>
              <a:gd name="connsiteY1" fmla="*/ 199560 h 239317"/>
              <a:gd name="connsiteX2" fmla="*/ 874644 w 954157"/>
              <a:gd name="connsiteY2" fmla="*/ 189621 h 239317"/>
              <a:gd name="connsiteX3" fmla="*/ 785191 w 954157"/>
              <a:gd name="connsiteY3" fmla="*/ 169743 h 239317"/>
              <a:gd name="connsiteX4" fmla="*/ 725557 w 954157"/>
              <a:gd name="connsiteY4" fmla="*/ 149865 h 239317"/>
              <a:gd name="connsiteX5" fmla="*/ 695739 w 954157"/>
              <a:gd name="connsiteY5" fmla="*/ 139926 h 239317"/>
              <a:gd name="connsiteX6" fmla="*/ 606287 w 954157"/>
              <a:gd name="connsiteY6" fmla="*/ 120047 h 239317"/>
              <a:gd name="connsiteX7" fmla="*/ 546652 w 954157"/>
              <a:gd name="connsiteY7" fmla="*/ 100169 h 239317"/>
              <a:gd name="connsiteX8" fmla="*/ 516835 w 954157"/>
              <a:gd name="connsiteY8" fmla="*/ 90230 h 239317"/>
              <a:gd name="connsiteX9" fmla="*/ 427383 w 954157"/>
              <a:gd name="connsiteY9" fmla="*/ 70352 h 239317"/>
              <a:gd name="connsiteX10" fmla="*/ 397565 w 954157"/>
              <a:gd name="connsiteY10" fmla="*/ 60413 h 239317"/>
              <a:gd name="connsiteX11" fmla="*/ 337931 w 954157"/>
              <a:gd name="connsiteY11" fmla="*/ 50473 h 239317"/>
              <a:gd name="connsiteX12" fmla="*/ 218661 w 954157"/>
              <a:gd name="connsiteY12" fmla="*/ 20656 h 239317"/>
              <a:gd name="connsiteX13" fmla="*/ 89452 w 954157"/>
              <a:gd name="connsiteY13" fmla="*/ 778 h 239317"/>
              <a:gd name="connsiteX14" fmla="*/ 0 w 954157"/>
              <a:gd name="connsiteY14" fmla="*/ 778 h 2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4157" h="239317">
                <a:moveTo>
                  <a:pt x="954157" y="239317"/>
                </a:moveTo>
                <a:cubicBezTo>
                  <a:pt x="937592" y="226065"/>
                  <a:pt x="922450" y="210803"/>
                  <a:pt x="904461" y="199560"/>
                </a:cubicBezTo>
                <a:cubicBezTo>
                  <a:pt x="895577" y="194007"/>
                  <a:pt x="884808" y="192162"/>
                  <a:pt x="874644" y="189621"/>
                </a:cubicBezTo>
                <a:cubicBezTo>
                  <a:pt x="817901" y="175435"/>
                  <a:pt x="836204" y="185047"/>
                  <a:pt x="785191" y="169743"/>
                </a:cubicBezTo>
                <a:cubicBezTo>
                  <a:pt x="765121" y="163722"/>
                  <a:pt x="745435" y="156491"/>
                  <a:pt x="725557" y="149865"/>
                </a:cubicBezTo>
                <a:cubicBezTo>
                  <a:pt x="715618" y="146552"/>
                  <a:pt x="706012" y="141981"/>
                  <a:pt x="695739" y="139926"/>
                </a:cubicBezTo>
                <a:cubicBezTo>
                  <a:pt x="667375" y="134253"/>
                  <a:pt x="634352" y="128466"/>
                  <a:pt x="606287" y="120047"/>
                </a:cubicBezTo>
                <a:cubicBezTo>
                  <a:pt x="586217" y="114026"/>
                  <a:pt x="566530" y="106795"/>
                  <a:pt x="546652" y="100169"/>
                </a:cubicBezTo>
                <a:cubicBezTo>
                  <a:pt x="536713" y="96856"/>
                  <a:pt x="527108" y="92285"/>
                  <a:pt x="516835" y="90230"/>
                </a:cubicBezTo>
                <a:cubicBezTo>
                  <a:pt x="482673" y="83398"/>
                  <a:pt x="460137" y="79710"/>
                  <a:pt x="427383" y="70352"/>
                </a:cubicBezTo>
                <a:cubicBezTo>
                  <a:pt x="417309" y="67474"/>
                  <a:pt x="407792" y="62686"/>
                  <a:pt x="397565" y="60413"/>
                </a:cubicBezTo>
                <a:cubicBezTo>
                  <a:pt x="377893" y="56041"/>
                  <a:pt x="357809" y="53786"/>
                  <a:pt x="337931" y="50473"/>
                </a:cubicBezTo>
                <a:cubicBezTo>
                  <a:pt x="259704" y="19183"/>
                  <a:pt x="314799" y="36679"/>
                  <a:pt x="218661" y="20656"/>
                </a:cubicBezTo>
                <a:cubicBezTo>
                  <a:pt x="156682" y="10326"/>
                  <a:pt x="163736" y="5148"/>
                  <a:pt x="89452" y="778"/>
                </a:cubicBezTo>
                <a:cubicBezTo>
                  <a:pt x="59686" y="-973"/>
                  <a:pt x="29817" y="778"/>
                  <a:pt x="0" y="778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480C8C-AAE7-426B-A970-E2936187D2B1}"/>
              </a:ext>
            </a:extLst>
          </p:cNvPr>
          <p:cNvSpPr/>
          <p:nvPr/>
        </p:nvSpPr>
        <p:spPr bwMode="auto">
          <a:xfrm rot="21243972">
            <a:off x="2259496" y="2546953"/>
            <a:ext cx="954157" cy="239317"/>
          </a:xfrm>
          <a:custGeom>
            <a:avLst/>
            <a:gdLst>
              <a:gd name="connsiteX0" fmla="*/ 954157 w 954157"/>
              <a:gd name="connsiteY0" fmla="*/ 239317 h 239317"/>
              <a:gd name="connsiteX1" fmla="*/ 904461 w 954157"/>
              <a:gd name="connsiteY1" fmla="*/ 199560 h 239317"/>
              <a:gd name="connsiteX2" fmla="*/ 874644 w 954157"/>
              <a:gd name="connsiteY2" fmla="*/ 189621 h 239317"/>
              <a:gd name="connsiteX3" fmla="*/ 785191 w 954157"/>
              <a:gd name="connsiteY3" fmla="*/ 169743 h 239317"/>
              <a:gd name="connsiteX4" fmla="*/ 725557 w 954157"/>
              <a:gd name="connsiteY4" fmla="*/ 149865 h 239317"/>
              <a:gd name="connsiteX5" fmla="*/ 695739 w 954157"/>
              <a:gd name="connsiteY5" fmla="*/ 139926 h 239317"/>
              <a:gd name="connsiteX6" fmla="*/ 606287 w 954157"/>
              <a:gd name="connsiteY6" fmla="*/ 120047 h 239317"/>
              <a:gd name="connsiteX7" fmla="*/ 546652 w 954157"/>
              <a:gd name="connsiteY7" fmla="*/ 100169 h 239317"/>
              <a:gd name="connsiteX8" fmla="*/ 516835 w 954157"/>
              <a:gd name="connsiteY8" fmla="*/ 90230 h 239317"/>
              <a:gd name="connsiteX9" fmla="*/ 427383 w 954157"/>
              <a:gd name="connsiteY9" fmla="*/ 70352 h 239317"/>
              <a:gd name="connsiteX10" fmla="*/ 397565 w 954157"/>
              <a:gd name="connsiteY10" fmla="*/ 60413 h 239317"/>
              <a:gd name="connsiteX11" fmla="*/ 337931 w 954157"/>
              <a:gd name="connsiteY11" fmla="*/ 50473 h 239317"/>
              <a:gd name="connsiteX12" fmla="*/ 218661 w 954157"/>
              <a:gd name="connsiteY12" fmla="*/ 20656 h 239317"/>
              <a:gd name="connsiteX13" fmla="*/ 89452 w 954157"/>
              <a:gd name="connsiteY13" fmla="*/ 778 h 239317"/>
              <a:gd name="connsiteX14" fmla="*/ 0 w 954157"/>
              <a:gd name="connsiteY14" fmla="*/ 778 h 2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4157" h="239317">
                <a:moveTo>
                  <a:pt x="954157" y="239317"/>
                </a:moveTo>
                <a:cubicBezTo>
                  <a:pt x="937592" y="226065"/>
                  <a:pt x="922450" y="210803"/>
                  <a:pt x="904461" y="199560"/>
                </a:cubicBezTo>
                <a:cubicBezTo>
                  <a:pt x="895577" y="194007"/>
                  <a:pt x="884808" y="192162"/>
                  <a:pt x="874644" y="189621"/>
                </a:cubicBezTo>
                <a:cubicBezTo>
                  <a:pt x="817901" y="175435"/>
                  <a:pt x="836204" y="185047"/>
                  <a:pt x="785191" y="169743"/>
                </a:cubicBezTo>
                <a:cubicBezTo>
                  <a:pt x="765121" y="163722"/>
                  <a:pt x="745435" y="156491"/>
                  <a:pt x="725557" y="149865"/>
                </a:cubicBezTo>
                <a:cubicBezTo>
                  <a:pt x="715618" y="146552"/>
                  <a:pt x="706012" y="141981"/>
                  <a:pt x="695739" y="139926"/>
                </a:cubicBezTo>
                <a:cubicBezTo>
                  <a:pt x="667375" y="134253"/>
                  <a:pt x="634352" y="128466"/>
                  <a:pt x="606287" y="120047"/>
                </a:cubicBezTo>
                <a:cubicBezTo>
                  <a:pt x="586217" y="114026"/>
                  <a:pt x="566530" y="106795"/>
                  <a:pt x="546652" y="100169"/>
                </a:cubicBezTo>
                <a:cubicBezTo>
                  <a:pt x="536713" y="96856"/>
                  <a:pt x="527108" y="92285"/>
                  <a:pt x="516835" y="90230"/>
                </a:cubicBezTo>
                <a:cubicBezTo>
                  <a:pt x="482673" y="83398"/>
                  <a:pt x="460137" y="79710"/>
                  <a:pt x="427383" y="70352"/>
                </a:cubicBezTo>
                <a:cubicBezTo>
                  <a:pt x="417309" y="67474"/>
                  <a:pt x="407792" y="62686"/>
                  <a:pt x="397565" y="60413"/>
                </a:cubicBezTo>
                <a:cubicBezTo>
                  <a:pt x="377893" y="56041"/>
                  <a:pt x="357809" y="53786"/>
                  <a:pt x="337931" y="50473"/>
                </a:cubicBezTo>
                <a:cubicBezTo>
                  <a:pt x="259704" y="19183"/>
                  <a:pt x="314799" y="36679"/>
                  <a:pt x="218661" y="20656"/>
                </a:cubicBezTo>
                <a:cubicBezTo>
                  <a:pt x="156682" y="10326"/>
                  <a:pt x="163736" y="5148"/>
                  <a:pt x="89452" y="778"/>
                </a:cubicBezTo>
                <a:cubicBezTo>
                  <a:pt x="59686" y="-973"/>
                  <a:pt x="29817" y="778"/>
                  <a:pt x="0" y="778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0D1634-EE4D-4D04-9C23-45D27ED2189A}"/>
              </a:ext>
            </a:extLst>
          </p:cNvPr>
          <p:cNvSpPr/>
          <p:nvPr/>
        </p:nvSpPr>
        <p:spPr bwMode="auto">
          <a:xfrm rot="20450456">
            <a:off x="2183298" y="2341546"/>
            <a:ext cx="954157" cy="239317"/>
          </a:xfrm>
          <a:custGeom>
            <a:avLst/>
            <a:gdLst>
              <a:gd name="connsiteX0" fmla="*/ 954157 w 954157"/>
              <a:gd name="connsiteY0" fmla="*/ 239317 h 239317"/>
              <a:gd name="connsiteX1" fmla="*/ 904461 w 954157"/>
              <a:gd name="connsiteY1" fmla="*/ 199560 h 239317"/>
              <a:gd name="connsiteX2" fmla="*/ 874644 w 954157"/>
              <a:gd name="connsiteY2" fmla="*/ 189621 h 239317"/>
              <a:gd name="connsiteX3" fmla="*/ 785191 w 954157"/>
              <a:gd name="connsiteY3" fmla="*/ 169743 h 239317"/>
              <a:gd name="connsiteX4" fmla="*/ 725557 w 954157"/>
              <a:gd name="connsiteY4" fmla="*/ 149865 h 239317"/>
              <a:gd name="connsiteX5" fmla="*/ 695739 w 954157"/>
              <a:gd name="connsiteY5" fmla="*/ 139926 h 239317"/>
              <a:gd name="connsiteX6" fmla="*/ 606287 w 954157"/>
              <a:gd name="connsiteY6" fmla="*/ 120047 h 239317"/>
              <a:gd name="connsiteX7" fmla="*/ 546652 w 954157"/>
              <a:gd name="connsiteY7" fmla="*/ 100169 h 239317"/>
              <a:gd name="connsiteX8" fmla="*/ 516835 w 954157"/>
              <a:gd name="connsiteY8" fmla="*/ 90230 h 239317"/>
              <a:gd name="connsiteX9" fmla="*/ 427383 w 954157"/>
              <a:gd name="connsiteY9" fmla="*/ 70352 h 239317"/>
              <a:gd name="connsiteX10" fmla="*/ 397565 w 954157"/>
              <a:gd name="connsiteY10" fmla="*/ 60413 h 239317"/>
              <a:gd name="connsiteX11" fmla="*/ 337931 w 954157"/>
              <a:gd name="connsiteY11" fmla="*/ 50473 h 239317"/>
              <a:gd name="connsiteX12" fmla="*/ 218661 w 954157"/>
              <a:gd name="connsiteY12" fmla="*/ 20656 h 239317"/>
              <a:gd name="connsiteX13" fmla="*/ 89452 w 954157"/>
              <a:gd name="connsiteY13" fmla="*/ 778 h 239317"/>
              <a:gd name="connsiteX14" fmla="*/ 0 w 954157"/>
              <a:gd name="connsiteY14" fmla="*/ 778 h 2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4157" h="239317">
                <a:moveTo>
                  <a:pt x="954157" y="239317"/>
                </a:moveTo>
                <a:cubicBezTo>
                  <a:pt x="937592" y="226065"/>
                  <a:pt x="922450" y="210803"/>
                  <a:pt x="904461" y="199560"/>
                </a:cubicBezTo>
                <a:cubicBezTo>
                  <a:pt x="895577" y="194007"/>
                  <a:pt x="884808" y="192162"/>
                  <a:pt x="874644" y="189621"/>
                </a:cubicBezTo>
                <a:cubicBezTo>
                  <a:pt x="817901" y="175435"/>
                  <a:pt x="836204" y="185047"/>
                  <a:pt x="785191" y="169743"/>
                </a:cubicBezTo>
                <a:cubicBezTo>
                  <a:pt x="765121" y="163722"/>
                  <a:pt x="745435" y="156491"/>
                  <a:pt x="725557" y="149865"/>
                </a:cubicBezTo>
                <a:cubicBezTo>
                  <a:pt x="715618" y="146552"/>
                  <a:pt x="706012" y="141981"/>
                  <a:pt x="695739" y="139926"/>
                </a:cubicBezTo>
                <a:cubicBezTo>
                  <a:pt x="667375" y="134253"/>
                  <a:pt x="634352" y="128466"/>
                  <a:pt x="606287" y="120047"/>
                </a:cubicBezTo>
                <a:cubicBezTo>
                  <a:pt x="586217" y="114026"/>
                  <a:pt x="566530" y="106795"/>
                  <a:pt x="546652" y="100169"/>
                </a:cubicBezTo>
                <a:cubicBezTo>
                  <a:pt x="536713" y="96856"/>
                  <a:pt x="527108" y="92285"/>
                  <a:pt x="516835" y="90230"/>
                </a:cubicBezTo>
                <a:cubicBezTo>
                  <a:pt x="482673" y="83398"/>
                  <a:pt x="460137" y="79710"/>
                  <a:pt x="427383" y="70352"/>
                </a:cubicBezTo>
                <a:cubicBezTo>
                  <a:pt x="417309" y="67474"/>
                  <a:pt x="407792" y="62686"/>
                  <a:pt x="397565" y="60413"/>
                </a:cubicBezTo>
                <a:cubicBezTo>
                  <a:pt x="377893" y="56041"/>
                  <a:pt x="357809" y="53786"/>
                  <a:pt x="337931" y="50473"/>
                </a:cubicBezTo>
                <a:cubicBezTo>
                  <a:pt x="259704" y="19183"/>
                  <a:pt x="314799" y="36679"/>
                  <a:pt x="218661" y="20656"/>
                </a:cubicBezTo>
                <a:cubicBezTo>
                  <a:pt x="156682" y="10326"/>
                  <a:pt x="163736" y="5148"/>
                  <a:pt x="89452" y="778"/>
                </a:cubicBezTo>
                <a:cubicBezTo>
                  <a:pt x="59686" y="-973"/>
                  <a:pt x="29817" y="778"/>
                  <a:pt x="0" y="778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C56F7B-ED12-470B-B162-1D07A380D01B}"/>
              </a:ext>
            </a:extLst>
          </p:cNvPr>
          <p:cNvSpPr/>
          <p:nvPr/>
        </p:nvSpPr>
        <p:spPr bwMode="auto">
          <a:xfrm rot="18298228">
            <a:off x="2037770" y="2121053"/>
            <a:ext cx="542420" cy="122469"/>
          </a:xfrm>
          <a:custGeom>
            <a:avLst/>
            <a:gdLst>
              <a:gd name="connsiteX0" fmla="*/ 954157 w 954157"/>
              <a:gd name="connsiteY0" fmla="*/ 239317 h 239317"/>
              <a:gd name="connsiteX1" fmla="*/ 904461 w 954157"/>
              <a:gd name="connsiteY1" fmla="*/ 199560 h 239317"/>
              <a:gd name="connsiteX2" fmla="*/ 874644 w 954157"/>
              <a:gd name="connsiteY2" fmla="*/ 189621 h 239317"/>
              <a:gd name="connsiteX3" fmla="*/ 785191 w 954157"/>
              <a:gd name="connsiteY3" fmla="*/ 169743 h 239317"/>
              <a:gd name="connsiteX4" fmla="*/ 725557 w 954157"/>
              <a:gd name="connsiteY4" fmla="*/ 149865 h 239317"/>
              <a:gd name="connsiteX5" fmla="*/ 695739 w 954157"/>
              <a:gd name="connsiteY5" fmla="*/ 139926 h 239317"/>
              <a:gd name="connsiteX6" fmla="*/ 606287 w 954157"/>
              <a:gd name="connsiteY6" fmla="*/ 120047 h 239317"/>
              <a:gd name="connsiteX7" fmla="*/ 546652 w 954157"/>
              <a:gd name="connsiteY7" fmla="*/ 100169 h 239317"/>
              <a:gd name="connsiteX8" fmla="*/ 516835 w 954157"/>
              <a:gd name="connsiteY8" fmla="*/ 90230 h 239317"/>
              <a:gd name="connsiteX9" fmla="*/ 427383 w 954157"/>
              <a:gd name="connsiteY9" fmla="*/ 70352 h 239317"/>
              <a:gd name="connsiteX10" fmla="*/ 397565 w 954157"/>
              <a:gd name="connsiteY10" fmla="*/ 60413 h 239317"/>
              <a:gd name="connsiteX11" fmla="*/ 337931 w 954157"/>
              <a:gd name="connsiteY11" fmla="*/ 50473 h 239317"/>
              <a:gd name="connsiteX12" fmla="*/ 218661 w 954157"/>
              <a:gd name="connsiteY12" fmla="*/ 20656 h 239317"/>
              <a:gd name="connsiteX13" fmla="*/ 89452 w 954157"/>
              <a:gd name="connsiteY13" fmla="*/ 778 h 239317"/>
              <a:gd name="connsiteX14" fmla="*/ 0 w 954157"/>
              <a:gd name="connsiteY14" fmla="*/ 778 h 2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4157" h="239317">
                <a:moveTo>
                  <a:pt x="954157" y="239317"/>
                </a:moveTo>
                <a:cubicBezTo>
                  <a:pt x="937592" y="226065"/>
                  <a:pt x="922450" y="210803"/>
                  <a:pt x="904461" y="199560"/>
                </a:cubicBezTo>
                <a:cubicBezTo>
                  <a:pt x="895577" y="194007"/>
                  <a:pt x="884808" y="192162"/>
                  <a:pt x="874644" y="189621"/>
                </a:cubicBezTo>
                <a:cubicBezTo>
                  <a:pt x="817901" y="175435"/>
                  <a:pt x="836204" y="185047"/>
                  <a:pt x="785191" y="169743"/>
                </a:cubicBezTo>
                <a:cubicBezTo>
                  <a:pt x="765121" y="163722"/>
                  <a:pt x="745435" y="156491"/>
                  <a:pt x="725557" y="149865"/>
                </a:cubicBezTo>
                <a:cubicBezTo>
                  <a:pt x="715618" y="146552"/>
                  <a:pt x="706012" y="141981"/>
                  <a:pt x="695739" y="139926"/>
                </a:cubicBezTo>
                <a:cubicBezTo>
                  <a:pt x="667375" y="134253"/>
                  <a:pt x="634352" y="128466"/>
                  <a:pt x="606287" y="120047"/>
                </a:cubicBezTo>
                <a:cubicBezTo>
                  <a:pt x="586217" y="114026"/>
                  <a:pt x="566530" y="106795"/>
                  <a:pt x="546652" y="100169"/>
                </a:cubicBezTo>
                <a:cubicBezTo>
                  <a:pt x="536713" y="96856"/>
                  <a:pt x="527108" y="92285"/>
                  <a:pt x="516835" y="90230"/>
                </a:cubicBezTo>
                <a:cubicBezTo>
                  <a:pt x="482673" y="83398"/>
                  <a:pt x="460137" y="79710"/>
                  <a:pt x="427383" y="70352"/>
                </a:cubicBezTo>
                <a:cubicBezTo>
                  <a:pt x="417309" y="67474"/>
                  <a:pt x="407792" y="62686"/>
                  <a:pt x="397565" y="60413"/>
                </a:cubicBezTo>
                <a:cubicBezTo>
                  <a:pt x="377893" y="56041"/>
                  <a:pt x="357809" y="53786"/>
                  <a:pt x="337931" y="50473"/>
                </a:cubicBezTo>
                <a:cubicBezTo>
                  <a:pt x="259704" y="19183"/>
                  <a:pt x="314799" y="36679"/>
                  <a:pt x="218661" y="20656"/>
                </a:cubicBezTo>
                <a:cubicBezTo>
                  <a:pt x="156682" y="10326"/>
                  <a:pt x="163736" y="5148"/>
                  <a:pt x="89452" y="778"/>
                </a:cubicBezTo>
                <a:cubicBezTo>
                  <a:pt x="59686" y="-973"/>
                  <a:pt x="29817" y="778"/>
                  <a:pt x="0" y="778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C29C05-B5A5-4736-BC2D-0374A8D62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22" y="1602015"/>
            <a:ext cx="3519200" cy="263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A60F95-F825-4CD6-BBF3-C637707D40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51" y="4492487"/>
            <a:ext cx="3394142" cy="19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9839-35BE-4EB2-8563-C9D3163B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Primary or revision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1764FA-780A-49E7-B258-C064F1D4B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9" y="3111328"/>
            <a:ext cx="5581650" cy="4067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83E41-0D43-4AAE-AA12-93D568FA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74" y="79305"/>
            <a:ext cx="3810000" cy="3419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EF8F5-F0E2-4C8E-BDFE-5AB7AAC29F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t="21525" r="28488" b="15072"/>
          <a:stretch/>
        </p:blipFill>
        <p:spPr>
          <a:xfrm>
            <a:off x="6184519" y="3498779"/>
            <a:ext cx="3172310" cy="3737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A7EA65-8227-4958-8EF1-908E4C94AA25}"/>
              </a:ext>
            </a:extLst>
          </p:cNvPr>
          <p:cNvSpPr txBox="1"/>
          <p:nvPr/>
        </p:nvSpPr>
        <p:spPr>
          <a:xfrm>
            <a:off x="1209243" y="1874579"/>
            <a:ext cx="3482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intact AP rim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936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D0E4-D457-4A35-BEAB-23CE9E90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Jumbo Cup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0628-716B-498D-99E5-D4288F19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599786"/>
            <a:ext cx="3528391" cy="46783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10-15 year survival 85-95%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Intact AP rim and pelvic continuity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&gt; 50% bony contact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Typically add screws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E89A3-2820-4492-8937-7A60CFEF4D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58" y="1481931"/>
            <a:ext cx="5639554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49A2-6003-4B07-8E3E-8CAAC8DF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versions of jumbo cup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43B9-DE03-4244-8894-7CF086CB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Cup placement should be inferior and medial 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en-US" dirty="0"/>
              <a:t>lowers joint reactive forces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en-AU" dirty="0"/>
              <a:t>Decreased impingement on prominent anterior cup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E5A6E-B8DF-4413-90CB-CAD076425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1"/>
          <a:stretch/>
        </p:blipFill>
        <p:spPr>
          <a:xfrm>
            <a:off x="1484494" y="3052882"/>
            <a:ext cx="4457689" cy="3546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B233E-C831-4FE7-8EAB-0E9B9128E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3" t="64477"/>
          <a:stretch/>
        </p:blipFill>
        <p:spPr>
          <a:xfrm>
            <a:off x="935391" y="4076002"/>
            <a:ext cx="1098205" cy="959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526545-3D19-43F5-B22A-DAEAF9BD4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0"/>
          <a:stretch/>
        </p:blipFill>
        <p:spPr>
          <a:xfrm>
            <a:off x="6420678" y="3055712"/>
            <a:ext cx="2756476" cy="30443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40EB61-C57A-49B5-B1B7-F0E5E498BFA6}"/>
              </a:ext>
            </a:extLst>
          </p:cNvPr>
          <p:cNvCxnSpPr>
            <a:cxnSpLocks/>
          </p:cNvCxnSpPr>
          <p:nvPr/>
        </p:nvCxnSpPr>
        <p:spPr bwMode="auto">
          <a:xfrm>
            <a:off x="5942183" y="3052882"/>
            <a:ext cx="1492287" cy="112155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122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2B72-5523-4CB2-B095-F3927C60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Grafting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FE7AB9-3246-4CDD-A4F0-EE5C92B5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381125"/>
            <a:ext cx="8637587" cy="4678363"/>
          </a:xfrm>
        </p:spPr>
        <p:txBody>
          <a:bodyPr/>
          <a:lstStyle/>
          <a:p>
            <a:r>
              <a:rPr lang="en-AU" b="1" dirty="0"/>
              <a:t>Small cavitary lesions</a:t>
            </a:r>
          </a:p>
          <a:p>
            <a:pPr marL="474662" lvl="1" indent="0">
              <a:buNone/>
            </a:pPr>
            <a:r>
              <a:rPr lang="en-AU" b="1" dirty="0">
                <a:sym typeface="Wingdings" panose="05000000000000000000" pitchFamily="2" charset="2"/>
              </a:rPr>
              <a:t> Cancellous bone graft</a:t>
            </a:r>
          </a:p>
          <a:p>
            <a:r>
              <a:rPr lang="en-AU" b="1" dirty="0"/>
              <a:t>Possible for massive defects with mesh alone, but 20% revision rate by 10 years</a:t>
            </a:r>
          </a:p>
          <a:p>
            <a:endParaRPr lang="en-AU" b="1" dirty="0"/>
          </a:p>
          <a:p>
            <a:pPr marL="474662" lvl="1" indent="0">
              <a:buNone/>
            </a:pPr>
            <a:endParaRPr lang="en-AU" b="1" dirty="0">
              <a:sym typeface="Wingdings" panose="05000000000000000000" pitchFamily="2" charset="2"/>
            </a:endParaRPr>
          </a:p>
          <a:p>
            <a:pPr marL="474662" lvl="1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6AC1CC-F2E6-4D22-B1F4-D99D44DF0E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19" y="3392132"/>
            <a:ext cx="4257320" cy="39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567A-6229-4347-94FA-9E3BE1F9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Addition of mesh and cage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7ABAB-5E4F-40C4-8C6A-1F731BF62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7" y="1381125"/>
            <a:ext cx="5025638" cy="46940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FDCA6-131D-43DD-AD2C-709665631D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1125"/>
            <a:ext cx="3925957" cy="46333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C968D-9AAE-42DE-9BED-D45ACF783892}"/>
              </a:ext>
            </a:extLst>
          </p:cNvPr>
          <p:cNvSpPr txBox="1"/>
          <p:nvPr/>
        </p:nvSpPr>
        <p:spPr>
          <a:xfrm>
            <a:off x="173189" y="6230250"/>
            <a:ext cx="8225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/>
              <a:t>Decreased need for cortical graft and amount of cancellous graft</a:t>
            </a:r>
          </a:p>
          <a:p>
            <a:r>
              <a:rPr lang="en-AU" sz="2200" dirty="0"/>
              <a:t>Improved ability to restore centre of rotation </a:t>
            </a:r>
          </a:p>
        </p:txBody>
      </p:sp>
    </p:spTree>
    <p:extLst>
      <p:ext uri="{BB962C8B-B14F-4D97-AF65-F5344CB8AC3E}">
        <p14:creationId xmlns:p14="http://schemas.microsoft.com/office/powerpoint/2010/main" val="87742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CC0B-7FC4-4039-A5E7-13E93840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Cortical augments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F9EA-9AF7-45F8-9E59-0A7067E4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5" y="1705388"/>
            <a:ext cx="5221875" cy="4678363"/>
          </a:xfrm>
        </p:spPr>
        <p:txBody>
          <a:bodyPr/>
          <a:lstStyle/>
          <a:p>
            <a:r>
              <a:rPr lang="en-AU" dirty="0"/>
              <a:t>Cortical grafts weaken and resorb at 3-5 years</a:t>
            </a:r>
          </a:p>
          <a:p>
            <a:endParaRPr lang="en-AU" dirty="0"/>
          </a:p>
          <a:p>
            <a:r>
              <a:rPr lang="en-AU" dirty="0"/>
              <a:t>Uncemented cups will not bond to graft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F9556-4F9A-4F29-BE33-F0EA6C7D70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62" y="290299"/>
            <a:ext cx="3899790" cy="3367301"/>
          </a:xfrm>
          <a:prstGeom prst="rect">
            <a:avLst/>
          </a:prstGeom>
        </p:spPr>
      </p:pic>
      <p:sp>
        <p:nvSpPr>
          <p:cNvPr id="6" name="AutoShape 4" descr="Image result for stryker acetabular augments">
            <a:extLst>
              <a:ext uri="{FF2B5EF4-FFF2-40B4-BE49-F238E27FC236}">
                <a16:creationId xmlns:a16="http://schemas.microsoft.com/office/drawing/2014/main" id="{41075C37-AA94-4624-94D7-65E32F3D1E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5988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43083-A985-460B-98E0-832066E344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5" y="4151243"/>
            <a:ext cx="9446383" cy="30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32DB-4E92-4FB1-8870-B6B57E36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Femur uncemented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7B01-B48B-4F3F-AA6C-2D7C105B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58" y="4421117"/>
            <a:ext cx="7590851" cy="86084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Proximal metaphyseal fit </a:t>
            </a:r>
          </a:p>
          <a:p>
            <a:pPr marL="0" indent="0">
              <a:buNone/>
            </a:pPr>
            <a:r>
              <a:rPr lang="en-AU" dirty="0"/>
              <a:t>	- 2 neck angles  (127</a:t>
            </a:r>
            <a:r>
              <a:rPr lang="en-AU" baseline="30000" dirty="0"/>
              <a:t>0</a:t>
            </a:r>
            <a:r>
              <a:rPr lang="en-AU" dirty="0"/>
              <a:t> or 132</a:t>
            </a:r>
            <a:r>
              <a:rPr lang="en-AU" baseline="30000" dirty="0"/>
              <a:t>0)</a:t>
            </a:r>
          </a:p>
          <a:p>
            <a:pPr marL="0" indent="0">
              <a:buNone/>
            </a:pPr>
            <a:r>
              <a:rPr lang="en-AU" baseline="30000" dirty="0"/>
              <a:t>	- </a:t>
            </a:r>
            <a:r>
              <a:rPr lang="en-AU" dirty="0"/>
              <a:t>Offset increases with body size (28-	53mm)</a:t>
            </a:r>
          </a:p>
          <a:p>
            <a:pPr marL="0" indent="0">
              <a:buNone/>
            </a:pPr>
            <a:r>
              <a:rPr lang="en-AU" b="1" u="sng" dirty="0"/>
              <a:t>Must template to see if the uncemented stem fits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CFED8-7D9C-48E1-8C58-B8678746C1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0" r="28855"/>
          <a:stretch/>
        </p:blipFill>
        <p:spPr>
          <a:xfrm flipH="1">
            <a:off x="1779184" y="1733273"/>
            <a:ext cx="1818781" cy="245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0FA6C-A503-48BA-96D6-0B3A89553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6" r="36270"/>
          <a:stretch/>
        </p:blipFill>
        <p:spPr>
          <a:xfrm flipH="1">
            <a:off x="310758" y="1617868"/>
            <a:ext cx="1300703" cy="2687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EEF3D-C4CB-4AA2-9496-71958DE0B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09" y="1510748"/>
            <a:ext cx="5676682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7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CC0B-7FC4-4039-A5E7-13E93840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Metal Augments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F9EA-9AF7-45F8-9E59-0A7067E4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94" y="1603099"/>
            <a:ext cx="8637587" cy="4678363"/>
          </a:xfrm>
        </p:spPr>
        <p:txBody>
          <a:bodyPr/>
          <a:lstStyle/>
          <a:p>
            <a:r>
              <a:rPr lang="en-AU" dirty="0"/>
              <a:t>Improved long term stability Vs cortical graft</a:t>
            </a:r>
            <a:endParaRPr lang="en-US" dirty="0"/>
          </a:p>
        </p:txBody>
      </p:sp>
      <p:pic>
        <p:nvPicPr>
          <p:cNvPr id="2050" name="Picture 2" descr="Image result for stryker acetabular augments">
            <a:hlinkClick r:id="rId2"/>
            <a:extLst>
              <a:ext uri="{FF2B5EF4-FFF2-40B4-BE49-F238E27FC236}">
                <a16:creationId xmlns:a16="http://schemas.microsoft.com/office/drawing/2014/main" id="{BF693EF5-13B7-4023-9053-F265669F2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3"/>
          <a:stretch/>
        </p:blipFill>
        <p:spPr bwMode="auto">
          <a:xfrm>
            <a:off x="90902" y="2640945"/>
            <a:ext cx="4530793" cy="43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stryker acetabular augments">
            <a:extLst>
              <a:ext uri="{FF2B5EF4-FFF2-40B4-BE49-F238E27FC236}">
                <a16:creationId xmlns:a16="http://schemas.microsoft.com/office/drawing/2014/main" id="{41075C37-AA94-4624-94D7-65E32F3D1E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5988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CAD935-7584-4D91-8AF3-DAF816340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56" y="2658895"/>
            <a:ext cx="3092957" cy="3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4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E661-D0D6-4A99-A20A-3FC560B7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Continuity must be restored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A3CF1-1EBC-4C84-8546-96139A9E4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8" y="2270586"/>
            <a:ext cx="4569903" cy="39015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FB08F-233E-4136-AE60-1F7642773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26" y="1766185"/>
            <a:ext cx="3475718" cy="48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C4B-BDF4-4E29-962E-9AF535D5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50% plus failure rate with graft and plate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AF834C-D423-43E4-A98D-B4F7A3C75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5" y="2292632"/>
            <a:ext cx="4082267" cy="42087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C82C9-1E23-433E-9DC6-8845885492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08" y="2434213"/>
            <a:ext cx="4260988" cy="4067193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212E15AF-D48F-4EE6-B597-ACC798D244F8}"/>
              </a:ext>
            </a:extLst>
          </p:cNvPr>
          <p:cNvSpPr/>
          <p:nvPr/>
        </p:nvSpPr>
        <p:spPr bwMode="auto">
          <a:xfrm>
            <a:off x="6877879" y="1520480"/>
            <a:ext cx="1033669" cy="774378"/>
          </a:xfrm>
          <a:prstGeom prst="smileyFace">
            <a:avLst/>
          </a:prstGeom>
          <a:solidFill>
            <a:schemeClr val="accent1"/>
          </a:solidFill>
          <a:ln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3BCEE1E-5480-48FF-B0A1-B22F64187C3C}"/>
              </a:ext>
            </a:extLst>
          </p:cNvPr>
          <p:cNvSpPr/>
          <p:nvPr/>
        </p:nvSpPr>
        <p:spPr bwMode="auto">
          <a:xfrm>
            <a:off x="3780113" y="3755945"/>
            <a:ext cx="2196548" cy="1143000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Better option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0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F6D8-9E4A-4CA0-87D2-FED1620B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Stabilise pelvis and restore bone stock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D3A70-7C3D-475C-9883-E1EB8C03E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2" y="1948070"/>
            <a:ext cx="5992727" cy="50390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D46BB-2795-41E2-B364-41C742A433DF}"/>
              </a:ext>
            </a:extLst>
          </p:cNvPr>
          <p:cNvSpPr txBox="1"/>
          <p:nvPr/>
        </p:nvSpPr>
        <p:spPr>
          <a:xfrm>
            <a:off x="6768548" y="2554357"/>
            <a:ext cx="26537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err="1"/>
              <a:t>Antiprotrusio</a:t>
            </a:r>
            <a:r>
              <a:rPr lang="en-AU" sz="3000" dirty="0"/>
              <a:t> cages with bone ingrowth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3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dislocation?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risk of dislocation</a:t>
            </a:r>
          </a:p>
          <a:p>
            <a:r>
              <a:rPr lang="en-US" dirty="0"/>
              <a:t>Semi constrained or constrained liner</a:t>
            </a:r>
            <a:endParaRPr lang="en-AU" dirty="0"/>
          </a:p>
        </p:txBody>
      </p:sp>
      <p:sp>
        <p:nvSpPr>
          <p:cNvPr id="4" name="AutoShape 2" descr="Image result for stryker constrained line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370138" y="-1919288"/>
            <a:ext cx="41719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55" t="34299" r="50887" b="27732"/>
          <a:stretch/>
        </p:blipFill>
        <p:spPr>
          <a:xfrm>
            <a:off x="835270" y="3613639"/>
            <a:ext cx="2083777" cy="2083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829" y="5963434"/>
            <a:ext cx="5302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Tips: Don’t increase the anteversion of the acetabular component compared to the native acetabulum!!! These implants </a:t>
            </a:r>
            <a:r>
              <a:rPr lang="en-US" sz="2000" b="1" dirty="0"/>
              <a:t>lever</a:t>
            </a:r>
            <a:r>
              <a:rPr lang="en-US" sz="2000" dirty="0"/>
              <a:t> out from neck impingement on the prosthesis</a:t>
            </a:r>
            <a:endParaRPr lang="en-AU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81" y="3157178"/>
            <a:ext cx="2340864" cy="2106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53" y="3388359"/>
            <a:ext cx="3398672" cy="2309057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 bwMode="auto">
          <a:xfrm>
            <a:off x="7552592" y="4655528"/>
            <a:ext cx="914400" cy="914400"/>
          </a:xfrm>
          <a:prstGeom prst="lightningBol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2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5BCC-8F00-4FB2-9BDE-077B23B4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B2E3-A1DB-4EAA-84F9-3545290E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1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E31B-4D32-4D72-A508-CCCB7C5B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Will not work in all cases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98B2DE-DAB5-4C6E-B6E3-BFBC7DA6A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50"/>
            <a:ext cx="5436704" cy="44620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9629E-1708-4F32-B2EF-7AA44AA4D0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6"/>
          <a:stretch/>
        </p:blipFill>
        <p:spPr>
          <a:xfrm>
            <a:off x="6291470" y="1727076"/>
            <a:ext cx="2961861" cy="46940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BC3FE34-9337-4AF7-8C15-5C94E32CB119}"/>
              </a:ext>
            </a:extLst>
          </p:cNvPr>
          <p:cNvSpPr/>
          <p:nvPr/>
        </p:nvSpPr>
        <p:spPr bwMode="auto">
          <a:xfrm>
            <a:off x="1143000" y="3140765"/>
            <a:ext cx="178904" cy="1391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6780CF-DBA4-46DB-A623-E246B677DA3F}"/>
              </a:ext>
            </a:extLst>
          </p:cNvPr>
          <p:cNvSpPr/>
          <p:nvPr/>
        </p:nvSpPr>
        <p:spPr bwMode="auto">
          <a:xfrm>
            <a:off x="4147930" y="2875721"/>
            <a:ext cx="178904" cy="1391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775F95-941F-47E2-B9F8-504D3C9838A8}"/>
              </a:ext>
            </a:extLst>
          </p:cNvPr>
          <p:cNvSpPr/>
          <p:nvPr/>
        </p:nvSpPr>
        <p:spPr bwMode="auto">
          <a:xfrm>
            <a:off x="7467600" y="4017782"/>
            <a:ext cx="178904" cy="1391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1EE586-E453-4A30-B718-5882A041A02F}"/>
              </a:ext>
            </a:extLst>
          </p:cNvPr>
          <p:cNvSpPr txBox="1">
            <a:spLocks/>
          </p:cNvSpPr>
          <p:nvPr/>
        </p:nvSpPr>
        <p:spPr bwMode="auto">
          <a:xfrm>
            <a:off x="310758" y="6158902"/>
            <a:ext cx="7590851" cy="8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36000" rIns="91440" bIns="3600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1952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Arial" charset="0"/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46163" indent="-18573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27150" indent="-904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7675" indent="-1936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4875" indent="-1936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32075" indent="-1936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89275" indent="-1936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46475" indent="-1936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AU" b="1" u="sng" kern="0" dirty="0"/>
              <a:t>Must template to see if the uncemented stem fits </a:t>
            </a:r>
          </a:p>
          <a:p>
            <a:pPr marL="0" indent="0">
              <a:buFont typeface="Arial" charset="0"/>
              <a:buNone/>
            </a:pPr>
            <a:endParaRPr lang="en-AU" kern="0" dirty="0"/>
          </a:p>
          <a:p>
            <a:pPr marL="0" indent="0">
              <a:buFont typeface="Arial" charset="0"/>
              <a:buNone/>
            </a:pPr>
            <a:endParaRPr lang="en-AU" kern="0" dirty="0"/>
          </a:p>
          <a:p>
            <a:pPr marL="0" indent="0">
              <a:buFont typeface="Arial" charset="0"/>
              <a:buNone/>
            </a:pPr>
            <a:endParaRPr lang="en-AU" kern="0" dirty="0">
              <a:sym typeface="Wingdings" panose="05000000000000000000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en-AU" kern="0" dirty="0"/>
              <a:t>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2266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E9A4-BD2D-4B0E-A4D8-B5401CC8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98157" cy="1381125"/>
          </a:xfrm>
        </p:spPr>
        <p:txBody>
          <a:bodyPr/>
          <a:lstStyle/>
          <a:p>
            <a:r>
              <a:rPr lang="en-AU" dirty="0"/>
              <a:t>Difficult distal stem fixation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53365-B27D-473A-BE5F-C0AEAE912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/>
        </p:blipFill>
        <p:spPr>
          <a:xfrm flipH="1">
            <a:off x="6122503" y="1105943"/>
            <a:ext cx="3634271" cy="517548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B1D344-677D-4C88-8165-86BDCD69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266" y="1322563"/>
            <a:ext cx="3081130" cy="4678363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Canal flare </a:t>
            </a:r>
          </a:p>
          <a:p>
            <a:pPr marL="0" indent="0">
              <a:buNone/>
            </a:pPr>
            <a:r>
              <a:rPr lang="en-AU" dirty="0"/>
              <a:t>A/B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Wide less than 3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Normal 3- 5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Higher failure rate uncemented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06F61-39C3-4531-8FC3-B6BDD430A955}"/>
              </a:ext>
            </a:extLst>
          </p:cNvPr>
          <p:cNvSpPr txBox="1"/>
          <p:nvPr/>
        </p:nvSpPr>
        <p:spPr>
          <a:xfrm>
            <a:off x="8279296" y="3498574"/>
            <a:ext cx="12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A26F03-858E-4F23-8774-F57F5C99A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9" t="94349"/>
          <a:stretch/>
        </p:blipFill>
        <p:spPr>
          <a:xfrm flipH="1">
            <a:off x="8244463" y="3066830"/>
            <a:ext cx="235226" cy="247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64E9CB-AB0B-4427-8B41-8FA6E22DB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9" t="94349"/>
          <a:stretch/>
        </p:blipFill>
        <p:spPr>
          <a:xfrm flipH="1">
            <a:off x="8244463" y="5837753"/>
            <a:ext cx="235226" cy="2479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0D7DC8-BE46-4FA0-8CF0-A240BF91656F}"/>
              </a:ext>
            </a:extLst>
          </p:cNvPr>
          <p:cNvSpPr txBox="1"/>
          <p:nvPr/>
        </p:nvSpPr>
        <p:spPr>
          <a:xfrm>
            <a:off x="8209630" y="300298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1E03F2-49B4-4A0F-8DC8-2804BC777D95}"/>
              </a:ext>
            </a:extLst>
          </p:cNvPr>
          <p:cNvSpPr txBox="1"/>
          <p:nvPr/>
        </p:nvSpPr>
        <p:spPr>
          <a:xfrm>
            <a:off x="8225435" y="576991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FCF994-1F5F-40C1-9C4C-3BF489705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" y="1437245"/>
            <a:ext cx="2979017" cy="46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9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488A-B0DC-485A-9C3B-4DF53CB3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Cement gives more options!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FF0670-790F-4A9B-8205-021271CFA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90" t="16509" r="20827" b="17419"/>
          <a:stretch/>
        </p:blipFill>
        <p:spPr>
          <a:xfrm>
            <a:off x="457199" y="1431777"/>
            <a:ext cx="9004854" cy="58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890A-BC47-4258-8809-50DE5766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freedom to match centre of rotation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6EB725-EB75-4186-8B3F-39EA1F47C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1511971"/>
            <a:ext cx="7555965" cy="5700826"/>
          </a:xfr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id="{A8993AD0-E911-40EB-97A9-3E769E4DF0AF}"/>
              </a:ext>
            </a:extLst>
          </p:cNvPr>
          <p:cNvSpPr/>
          <p:nvPr/>
        </p:nvSpPr>
        <p:spPr bwMode="auto">
          <a:xfrm>
            <a:off x="8411746" y="870079"/>
            <a:ext cx="1139549" cy="1152939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69540C-E795-4CCB-B042-5AA7A32245FD}"/>
              </a:ext>
            </a:extLst>
          </p:cNvPr>
          <p:cNvSpPr/>
          <p:nvPr/>
        </p:nvSpPr>
        <p:spPr bwMode="auto">
          <a:xfrm>
            <a:off x="7305261" y="3657600"/>
            <a:ext cx="178904" cy="1391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8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890A-BC47-4258-8809-50DE5766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Plus you can adjust anteversion </a:t>
            </a:r>
            <a:endParaRPr lang="en-US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A8993AD0-E911-40EB-97A9-3E769E4DF0AF}"/>
              </a:ext>
            </a:extLst>
          </p:cNvPr>
          <p:cNvSpPr/>
          <p:nvPr/>
        </p:nvSpPr>
        <p:spPr bwMode="auto">
          <a:xfrm>
            <a:off x="8458199" y="140371"/>
            <a:ext cx="1139549" cy="1152939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BF7A0-DF1E-4A8C-AFF4-FE7FE4A0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E7E65-C4DE-44DA-B062-C261332A7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7504" r="11471" b="18670"/>
          <a:stretch/>
        </p:blipFill>
        <p:spPr>
          <a:xfrm>
            <a:off x="1161152" y="1762125"/>
            <a:ext cx="7157900" cy="45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6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32DB-4E92-4FB1-8870-B6B57E36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Modular uncemented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7B01-B48B-4F3F-AA6C-2D7C105B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29" y="1916816"/>
            <a:ext cx="3147184" cy="3237257"/>
          </a:xfrm>
        </p:spPr>
        <p:txBody>
          <a:bodyPr/>
          <a:lstStyle/>
          <a:p>
            <a:pPr marL="0" indent="0">
              <a:buNone/>
            </a:pPr>
            <a:endParaRPr lang="en-AU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/>
              <a:t>diaphyseal + metaphyseal fit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Choices in distal stem morphology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F4FC19-C2E1-4A71-9DD4-C8A753EA32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9" y="1916816"/>
            <a:ext cx="4334829" cy="43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817"/>
            <a:ext cx="9756775" cy="1381125"/>
          </a:xfrm>
        </p:spPr>
        <p:txBody>
          <a:bodyPr/>
          <a:lstStyle/>
          <a:p>
            <a:r>
              <a:rPr lang="en-AU" dirty="0"/>
              <a:t>Taper + flutes improved distal stability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66DAA-B772-49D2-978F-2D37EC39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3" y="1780139"/>
            <a:ext cx="4044118" cy="2404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1F264-DFF4-491C-8C25-9FA5C0D667A6}"/>
              </a:ext>
            </a:extLst>
          </p:cNvPr>
          <p:cNvSpPr txBox="1"/>
          <p:nvPr/>
        </p:nvSpPr>
        <p:spPr>
          <a:xfrm>
            <a:off x="4878387" y="1780139"/>
            <a:ext cx="434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Taper </a:t>
            </a:r>
            <a:r>
              <a:rPr lang="en-AU" sz="2200" dirty="0">
                <a:sym typeface="Wingdings" panose="05000000000000000000" pitchFamily="2" charset="2"/>
              </a:rPr>
              <a:t></a:t>
            </a:r>
            <a:r>
              <a:rPr lang="en-AU" sz="2200" dirty="0"/>
              <a:t> immediate axial stability. </a:t>
            </a:r>
          </a:p>
          <a:p>
            <a:r>
              <a:rPr lang="en-AU" sz="2200" dirty="0"/>
              <a:t>Higher taper angle (&gt;5 degrees) improves resistance to subsidence  </a:t>
            </a:r>
          </a:p>
          <a:p>
            <a:endParaRPr lang="en-AU" sz="2200" dirty="0"/>
          </a:p>
          <a:p>
            <a:r>
              <a:rPr lang="en-AU" sz="2200" dirty="0"/>
              <a:t>50% cases have mild subsidence  within 3 years (&gt; 1.5 mm)</a:t>
            </a:r>
          </a:p>
          <a:p>
            <a:r>
              <a:rPr lang="en-AU" sz="2200" dirty="0"/>
              <a:t> </a:t>
            </a:r>
          </a:p>
          <a:p>
            <a:r>
              <a:rPr lang="en-AU" sz="2200" dirty="0"/>
              <a:t>5-10% Significant subsidence &gt;3 years (&gt; 5mm) </a:t>
            </a:r>
          </a:p>
          <a:p>
            <a:endParaRPr lang="en-AU" sz="2200" dirty="0"/>
          </a:p>
          <a:p>
            <a:r>
              <a:rPr lang="en-AU" sz="2200" dirty="0"/>
              <a:t>Flutes provide immediate rotational stability. (Thinner flutes increased torque resistance)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85B3E-B21D-460B-BEB2-223181BEF1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3" y="4375392"/>
            <a:ext cx="3784494" cy="2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8490"/>
      </p:ext>
    </p:extLst>
  </p:cSld>
  <p:clrMapOvr>
    <a:masterClrMapping/>
  </p:clrMapOvr>
</p:sld>
</file>

<file path=ppt/theme/theme1.xml><?xml version="1.0" encoding="utf-8"?>
<a:theme xmlns:a="http://schemas.openxmlformats.org/drawingml/2006/main" name="MonashHealth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A4C6E5"/>
      </a:accent1>
      <a:accent2>
        <a:srgbClr val="498ECC"/>
      </a:accent2>
      <a:accent3>
        <a:srgbClr val="FFFFFF"/>
      </a:accent3>
      <a:accent4>
        <a:srgbClr val="000000"/>
      </a:accent4>
      <a:accent5>
        <a:srgbClr val="CFDFF0"/>
      </a:accent5>
      <a:accent6>
        <a:srgbClr val="4180B9"/>
      </a:accent6>
      <a:hlink>
        <a:srgbClr val="1766A7"/>
      </a:hlink>
      <a:folHlink>
        <a:srgbClr val="A4C6E5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498ECC"/>
        </a:dk2>
        <a:lt2>
          <a:srgbClr val="808080"/>
        </a:lt2>
        <a:accent1>
          <a:srgbClr val="A4C6E5"/>
        </a:accent1>
        <a:accent2>
          <a:srgbClr val="498ECC"/>
        </a:accent2>
        <a:accent3>
          <a:srgbClr val="FFFFFF"/>
        </a:accent3>
        <a:accent4>
          <a:srgbClr val="000000"/>
        </a:accent4>
        <a:accent5>
          <a:srgbClr val="CFDFF0"/>
        </a:accent5>
        <a:accent6>
          <a:srgbClr val="4180B9"/>
        </a:accent6>
        <a:hlink>
          <a:srgbClr val="1766A7"/>
        </a:hlink>
        <a:folHlink>
          <a:srgbClr val="A4C6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MonashHealth template.thmx</Template>
  <TotalTime>7125</TotalTime>
  <Words>416</Words>
  <Application>Microsoft Office PowerPoint</Application>
  <PresentationFormat>Custom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Helvetica</vt:lpstr>
      <vt:lpstr>Wingdings</vt:lpstr>
      <vt:lpstr>MonashHealth template</vt:lpstr>
      <vt:lpstr>THR designs and options for complex hips</vt:lpstr>
      <vt:lpstr>Femur uncemented options</vt:lpstr>
      <vt:lpstr>Will not work in all cases</vt:lpstr>
      <vt:lpstr>Difficult distal stem fixation</vt:lpstr>
      <vt:lpstr>Cement gives more options!</vt:lpstr>
      <vt:lpstr>More freedom to match centre of rotation   </vt:lpstr>
      <vt:lpstr>Plus you can adjust anteversion </vt:lpstr>
      <vt:lpstr>Modular uncemented options</vt:lpstr>
      <vt:lpstr>Taper + flutes improved distal stability</vt:lpstr>
      <vt:lpstr>Stem requirements</vt:lpstr>
      <vt:lpstr>Revision- Uncemented long stem with impaction grafting</vt:lpstr>
      <vt:lpstr>Support options for bone grafting </vt:lpstr>
      <vt:lpstr>Proximal femoral replacement</vt:lpstr>
      <vt:lpstr>Primary or revision </vt:lpstr>
      <vt:lpstr>Jumbo Cup</vt:lpstr>
      <vt:lpstr>New versions of jumbo cup</vt:lpstr>
      <vt:lpstr>Grafting</vt:lpstr>
      <vt:lpstr>Addition of mesh and cage</vt:lpstr>
      <vt:lpstr>Cortical augments</vt:lpstr>
      <vt:lpstr>Metal Augments</vt:lpstr>
      <vt:lpstr>Continuity must be restored</vt:lpstr>
      <vt:lpstr>50% plus failure rate with graft and plate</vt:lpstr>
      <vt:lpstr>Stabilise pelvis and restore bone stock </vt:lpstr>
      <vt:lpstr>Prevent dislocation?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 Tran</dc:creator>
  <cp:lastModifiedBy>Glenn</cp:lastModifiedBy>
  <cp:revision>46</cp:revision>
  <dcterms:created xsi:type="dcterms:W3CDTF">2018-04-10T13:57:20Z</dcterms:created>
  <dcterms:modified xsi:type="dcterms:W3CDTF">2018-05-10T00:31:05Z</dcterms:modified>
</cp:coreProperties>
</file>