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9" r:id="rId11"/>
    <p:sldId id="270" r:id="rId12"/>
    <p:sldId id="263" r:id="rId13"/>
    <p:sldId id="264" r:id="rId14"/>
    <p:sldId id="271" r:id="rId15"/>
    <p:sldId id="265" r:id="rId16"/>
    <p:sldId id="274" r:id="rId17"/>
    <p:sldId id="273" r:id="rId18"/>
    <p:sldId id="266" r:id="rId19"/>
    <p:sldId id="272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718" autoAdjust="0"/>
  </p:normalViewPr>
  <p:slideViewPr>
    <p:cSldViewPr>
      <p:cViewPr varScale="1">
        <p:scale>
          <a:sx n="99" d="100"/>
          <a:sy n="99" d="100"/>
        </p:scale>
        <p:origin x="2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8229600" cy="2209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HỢP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TRẬT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KHỚP GỐI SAU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CHẨN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ĐOÁN SÓT Ở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TUYẾN TRƯỚC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648200"/>
            <a:ext cx="3505200" cy="1295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TS. BS.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0.001% - 0.013%</a:t>
            </a:r>
          </a:p>
          <a:p>
            <a:endParaRPr lang="vi-VN" sz="1800" dirty="0" smtClean="0"/>
          </a:p>
          <a:p>
            <a:endParaRPr lang="vi-VN" sz="1800" dirty="0" smtClean="0"/>
          </a:p>
          <a:p>
            <a:endParaRPr lang="vi-VN" sz="1800" dirty="0" smtClean="0"/>
          </a:p>
          <a:p>
            <a:pPr>
              <a:buNone/>
            </a:pPr>
            <a:r>
              <a:rPr lang="vi-VN" sz="1800" dirty="0" smtClean="0">
                <a:latin typeface="+mj-lt"/>
              </a:rPr>
              <a:t>	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Khoảng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0.02 - 0.2%</a:t>
            </a:r>
            <a:r>
              <a:rPr lang="vi-VN" sz="2000" b="1" dirty="0" smtClean="0">
                <a:latin typeface="+mj-lt"/>
              </a:rPr>
              <a:t> 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733800"/>
            <a:ext cx="762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/>
              <a:t/>
            </a:r>
            <a:br>
              <a:rPr lang="vi-VN" sz="1400" dirty="0" smtClean="0"/>
            </a:br>
            <a:r>
              <a:rPr lang="en-US" sz="1400" dirty="0" smtClean="0"/>
              <a:t>Ultra-Low Velocity Knee Dislocations: Patient Characteristics, Complications, and Outcomes </a:t>
            </a:r>
            <a:br>
              <a:rPr lang="en-US" sz="1400" dirty="0" smtClean="0"/>
            </a:br>
            <a:r>
              <a:rPr lang="vi-VN" sz="1400" dirty="0" smtClean="0"/>
              <a:t>Brian C. Werner, F. Winston Gwathmey, Jr, Sean T. Higgins, Joseph M. Hart and Mark D. Miller </a:t>
            </a:r>
            <a:br>
              <a:rPr lang="vi-VN" sz="1400" dirty="0" smtClean="0"/>
            </a:br>
            <a:r>
              <a:rPr lang="en-US" sz="1400" dirty="0" smtClean="0"/>
              <a:t>Am J Sports Med 2014 42: 358 originally published online November 8, 2013 </a:t>
            </a:r>
            <a:br>
              <a:rPr lang="en-US" sz="1400" dirty="0" smtClean="0"/>
            </a:br>
            <a:r>
              <a:rPr lang="vi-VN" sz="1400" dirty="0" smtClean="0"/>
              <a:t/>
            </a:r>
            <a:br>
              <a:rPr lang="vi-VN" sz="1400" dirty="0" smtClean="0"/>
            </a:br>
            <a:r>
              <a:rPr lang="vi-VN" sz="1400" dirty="0" smtClean="0"/>
              <a:t/>
            </a:r>
            <a:br>
              <a:rPr lang="vi-VN" sz="1400" dirty="0" smtClean="0"/>
            </a:br>
            <a:endParaRPr lang="vi-V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410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/>
              <a:t>Neglected Rotatory Knee Dislocation: A Case Report</a:t>
            </a:r>
          </a:p>
          <a:p>
            <a:r>
              <a:rPr lang="vi-VN" sz="1400" dirty="0" smtClean="0"/>
              <a:t>Khamaisy Saker, Haleem Amgad M., Williams Riley J.,Rozbruch S. Robert </a:t>
            </a:r>
          </a:p>
          <a:p>
            <a:r>
              <a:rPr lang="vi-VN" sz="1400" dirty="0" smtClean="0"/>
              <a:t>The Knee (2014) 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00" cy="4343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/ Low energy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( 5% 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nee-Dislo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971800"/>
            <a:ext cx="515743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5486400" cy="4953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dislocation)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vẹo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(button-hole)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est-buttonh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14800"/>
            <a:ext cx="2703444" cy="2611526"/>
          </a:xfrm>
          <a:prstGeom prst="rect">
            <a:avLst/>
          </a:prstGeom>
        </p:spPr>
      </p:pic>
      <p:pic>
        <p:nvPicPr>
          <p:cNvPr id="5" name="Picture 4" descr="17554077_1252300981471892_186122563372539182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(dimple sign)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3429000" cy="438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JO-7-401-g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4127196" cy="3124200"/>
          </a:xfrm>
          <a:prstGeom prst="rect">
            <a:avLst/>
          </a:prstGeom>
        </p:spPr>
      </p:pic>
      <p:pic>
        <p:nvPicPr>
          <p:cNvPr id="6" name="Picture 5" descr="WJO-7-401-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413616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3434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JOrtho-44-468-g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57400"/>
            <a:ext cx="392136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 dimple sign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chằng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Trường hợp trật khớp gối mạn tính, bị bỏ sót, các phương pháp điều trị vẫn còn nhiều bàn cãi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852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410201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Posterolateral</a:t>
            </a:r>
            <a:r>
              <a:rPr lang="en-US" b="1" dirty="0" smtClean="0"/>
              <a:t> dislocation of the knee: Recognizing an uncommon entity</a:t>
            </a:r>
          </a:p>
          <a:p>
            <a:pPr algn="r"/>
            <a:r>
              <a:rPr lang="nl-NL" dirty="0" smtClean="0"/>
              <a:t>Colin YL Woon, Mark R Hutchinson </a:t>
            </a:r>
            <a:br>
              <a:rPr lang="nl-NL" dirty="0" smtClean="0"/>
            </a:br>
            <a:r>
              <a:rPr lang="en-US" i="1" dirty="0" smtClean="0"/>
              <a:t>World J </a:t>
            </a:r>
            <a:r>
              <a:rPr lang="en-US" i="1" dirty="0" err="1" smtClean="0"/>
              <a:t>Orthop</a:t>
            </a:r>
            <a:r>
              <a:rPr lang="en-US" i="1" dirty="0" smtClean="0"/>
              <a:t> </a:t>
            </a:r>
            <a:r>
              <a:rPr lang="en-US" dirty="0" smtClean="0"/>
              <a:t>2016 June 18; 7(6): 401-405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vi-VN" dirty="0"/>
          </a:p>
        </p:txBody>
      </p:sp>
      <p:sp>
        <p:nvSpPr>
          <p:cNvPr id="10" name="Oval 9"/>
          <p:cNvSpPr/>
          <p:nvPr/>
        </p:nvSpPr>
        <p:spPr>
          <a:xfrm>
            <a:off x="5715000" y="1828800"/>
            <a:ext cx="609600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153400" y="1828800"/>
            <a:ext cx="381000" cy="2590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61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Vẹo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Dimple sign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3061029" cy="279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626554_1252301021471888_70583693417034494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76400"/>
            <a:ext cx="46736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352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MRI: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2286000"/>
            <a:ext cx="439739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ụ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7554249_1252300968138560_8095176366949322955_n.jpg"/>
          <p:cNvPicPr>
            <a:picLocks noChangeAspect="1"/>
          </p:cNvPicPr>
          <p:nvPr/>
        </p:nvPicPr>
        <p:blipFill>
          <a:blip r:embed="rId2"/>
          <a:srcRect l="10938" t="14583"/>
          <a:stretch>
            <a:fillRect/>
          </a:stretch>
        </p:blipFill>
        <p:spPr>
          <a:xfrm>
            <a:off x="4419600" y="2221832"/>
            <a:ext cx="4538547" cy="326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429000" cy="507444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C-arm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6" name="Picture 5" descr="18527578_1300731163295540_316681517639586322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098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941</TotalTime>
  <Words>645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NHÂN 01 TRƯỜNG HỢP  TRẬT KHỚP GỐI SAU NGOÀI  CHẨN ĐOÁN SÓT Ở TUYẾN TRƯỚC</vt:lpstr>
      <vt:lpstr>Mục lục</vt:lpstr>
      <vt:lpstr>Tổng quan</vt:lpstr>
      <vt:lpstr>Bệnh sử</vt:lpstr>
      <vt:lpstr>Triệu chứng</vt:lpstr>
      <vt:lpstr>Hình ảnh học</vt:lpstr>
      <vt:lpstr>Hình ảnh học</vt:lpstr>
      <vt:lpstr>Phẫu thuật</vt:lpstr>
      <vt:lpstr>Phẫu thuật</vt:lpstr>
      <vt:lpstr>Bàn luận</vt:lpstr>
      <vt:lpstr>Phân loại</vt:lpstr>
      <vt:lpstr>Cơ chế chấn thương</vt:lpstr>
      <vt:lpstr>Lâm sàng</vt:lpstr>
      <vt:lpstr>PowerPoint Presentation</vt:lpstr>
      <vt:lpstr>Hình ảnh học</vt:lpstr>
      <vt:lpstr>Hình ảnh học</vt:lpstr>
      <vt:lpstr>Điều trị</vt:lpstr>
      <vt:lpstr>Điều trị</vt:lpstr>
      <vt:lpstr>PowerPoint Presentation</vt:lpstr>
      <vt:lpstr>Kết luận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NHÂN 1 TRƯỜNG HỢP TRẬT KHỚP GỐI SAU NGOÀI CHẨN ĐOÁN SÓT Ở TUYẾN DƯỚI</dc:title>
  <dc:creator>DUONG</dc:creator>
  <cp:lastModifiedBy>Nguyen Hoang Thao</cp:lastModifiedBy>
  <cp:revision>143</cp:revision>
  <dcterms:created xsi:type="dcterms:W3CDTF">2006-08-16T00:00:00Z</dcterms:created>
  <dcterms:modified xsi:type="dcterms:W3CDTF">2017-05-23T01:25:13Z</dcterms:modified>
</cp:coreProperties>
</file>