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2"/>
  </p:notesMasterIdLst>
  <p:sldIdLst>
    <p:sldId id="260" r:id="rId2"/>
    <p:sldId id="259" r:id="rId3"/>
    <p:sldId id="261" r:id="rId4"/>
    <p:sldId id="267" r:id="rId5"/>
    <p:sldId id="263" r:id="rId6"/>
    <p:sldId id="268" r:id="rId7"/>
    <p:sldId id="284" r:id="rId8"/>
    <p:sldId id="286" r:id="rId9"/>
    <p:sldId id="287" r:id="rId10"/>
    <p:sldId id="271" r:id="rId11"/>
    <p:sldId id="273" r:id="rId12"/>
    <p:sldId id="289" r:id="rId13"/>
    <p:sldId id="274" r:id="rId14"/>
    <p:sldId id="283" r:id="rId15"/>
    <p:sldId id="291" r:id="rId16"/>
    <p:sldId id="275" r:id="rId17"/>
    <p:sldId id="281" r:id="rId18"/>
    <p:sldId id="279" r:id="rId19"/>
    <p:sldId id="280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6BC1F-F99F-4DCA-89B0-7E0E6DBCC6A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B86C2-8A22-455C-9893-9176F268C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1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những</a:t>
            </a:r>
            <a:r>
              <a:rPr lang="en-US" baseline="0" smtClean="0"/>
              <a:t> biến chứng khi </a:t>
            </a:r>
            <a:r>
              <a:rPr lang="en-US" baseline="0" smtClean="0"/>
              <a:t>tháo </a:t>
            </a:r>
            <a:r>
              <a:rPr lang="en-US" baseline="0" smtClean="0"/>
              <a:t>nẹp vít </a:t>
            </a:r>
            <a:r>
              <a:rPr lang="en-US" baseline="0" smtClean="0"/>
              <a:t>khóa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86C2-8A22-455C-9893-9176F268C7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4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những</a:t>
            </a:r>
            <a:r>
              <a:rPr lang="en-US" baseline="0" smtClean="0"/>
              <a:t> khó khăn gặp phải khi tháo nẹp khóa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86C2-8A22-455C-9893-9176F268C7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8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trườn</a:t>
            </a:r>
            <a:r>
              <a:rPr lang="en-US" baseline="0" smtClean="0"/>
              <a:t>g hợp: 1 kỹ thuật để lấy vít khóa bị kẹt chặc vào nẹp khóa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86C2-8A22-455C-9893-9176F268C7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0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một</a:t>
            </a:r>
            <a:r>
              <a:rPr lang="en-US" baseline="0" smtClean="0"/>
              <a:t> kỹ thuật đơn giản lấy nẹp vít khóa khi đầu vít bị hỏng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86C2-8A22-455C-9893-9176F268C77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4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khó</a:t>
            </a:r>
            <a:r>
              <a:rPr lang="en-US" baseline="0" smtClean="0"/>
              <a:t> khăn khi tháo nẹp khóa ở cột sống lưng  2015(nhiễm trùng)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86C2-8A22-455C-9893-9176F268C77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kỹ</a:t>
            </a:r>
            <a:r>
              <a:rPr lang="en-US" baseline="0" smtClean="0"/>
              <a:t> thuật dễ và không tốn kém để loại bỏ đầu vít, kẹt vít khóa ở đầu xa xương chày trong nẹp khóa.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86C2-8A22-455C-9893-9176F268C77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3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314B-F0A5-4DAA-ADCA-E4A259D0DC67}" type="datetime1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C4B8-27FF-4AFD-9916-1E220BC42D29}" type="datetime1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EE62-F43A-46C2-AD0E-29356BB82124}" type="datetime1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5D27-B436-4D01-A65F-7E630743E94E}" type="datetime1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4C0C-FA03-4CC7-A113-AA68F5716862}" type="datetime1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6E45-76E7-4777-A17D-BE7957BEE770}" type="datetime1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3D11-16C1-4C5B-A927-FB9328AA625A}" type="datetime1">
              <a:rPr lang="en-US" smtClean="0"/>
              <a:pPr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57BE-B6B2-470E-962C-976B07B0B678}" type="datetime1">
              <a:rPr lang="en-US" smtClean="0"/>
              <a:pPr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5C38-DA34-4243-B929-9FFAB9187BCC}" type="datetime1">
              <a:rPr lang="en-US" smtClean="0"/>
              <a:pPr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1025-501D-455E-B52E-2FBD1814FCAB}" type="datetime1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C40A-5534-4B28-8079-2E3B9CF51CE5}" type="datetime1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9EF0E-20C0-4D12-9C28-EBD4EC354A75}" type="datetime1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0329-E278-4BD4-94AC-8381100CA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153400" cy="1995544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Nhân một trường hợp không mở được vít khóa ở xương chày sau khi xương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lành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956" y="3810000"/>
            <a:ext cx="7914644" cy="1905000"/>
          </a:xfrm>
        </p:spPr>
        <p:txBody>
          <a:bodyPr>
            <a:no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Hội nghị mạng lưới CTCH 2017 tại Bà Rịa</a:t>
            </a:r>
          </a:p>
          <a:p>
            <a:endParaRPr lang="en-US" sz="2800">
              <a:latin typeface="Arial" pitchFamily="34" charset="0"/>
              <a:cs typeface="Arial" pitchFamily="34" charset="0"/>
            </a:endParaRPr>
          </a:p>
          <a:p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400" smtClean="0">
                <a:latin typeface="Arial" pitchFamily="34" charset="0"/>
                <a:cs typeface="Arial" pitchFamily="34" charset="0"/>
              </a:rPr>
              <a:t>Bs Trần Minh Tuyến, Học viên CK1 CTCH 2015-2017, BVĐK Kiên  Giang</a:t>
            </a:r>
          </a:p>
          <a:p>
            <a:pPr algn="r"/>
            <a:r>
              <a:rPr lang="en-US" sz="1400" smtClean="0">
                <a:latin typeface="Arial" pitchFamily="34" charset="0"/>
                <a:cs typeface="Arial" pitchFamily="34" charset="0"/>
              </a:rPr>
              <a:t>Email: bstmtuyen@gmail.com </a:t>
            </a:r>
          </a:p>
          <a:p>
            <a:pPr algn="r"/>
            <a:r>
              <a:rPr lang="en-US" sz="1400" smtClean="0">
                <a:latin typeface="Arial" pitchFamily="34" charset="0"/>
                <a:cs typeface="Arial" pitchFamily="34" charset="0"/>
              </a:rPr>
              <a:t>Bs Huỳnh Mạnh Nhi, Bệnh viện CTCH TPHCM, Khoa Vệ Tinh An Bình</a:t>
            </a:r>
          </a:p>
          <a:p>
            <a:pPr algn="r"/>
            <a:r>
              <a:rPr lang="en-US" sz="1400" smtClean="0">
                <a:latin typeface="Arial" pitchFamily="34" charset="0"/>
                <a:cs typeface="Arial" pitchFamily="34" charset="0"/>
              </a:rPr>
              <a:t>Email: huynhmanhnhi@gmail.com</a:t>
            </a:r>
          </a:p>
          <a:p>
            <a:pPr algn="just"/>
            <a:endParaRPr lang="en-US" sz="140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1371600"/>
          </a:xfrm>
        </p:spPr>
        <p:txBody>
          <a:bodyPr>
            <a:no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Thành quả thu hoạch </a:t>
            </a:r>
            <a:br>
              <a:rPr lang="en-US" sz="2800" b="1" smtClean="0">
                <a:latin typeface="Arial" pitchFamily="34" charset="0"/>
                <a:cs typeface="Arial" pitchFamily="34" charset="0"/>
              </a:rPr>
            </a:br>
            <a:r>
              <a:rPr lang="en-US" sz="2800" b="1" smtClean="0">
                <a:latin typeface="Arial" pitchFamily="34" charset="0"/>
                <a:cs typeface="Arial" pitchFamily="34" charset="0"/>
              </a:rPr>
              <a:t>sau 3 giờ phẫu thuật: </a:t>
            </a:r>
            <a:br>
              <a:rPr lang="en-US" sz="2800" b="1" smtClean="0">
                <a:latin typeface="Arial" pitchFamily="34" charset="0"/>
                <a:cs typeface="Arial" pitchFamily="34" charset="0"/>
              </a:rPr>
            </a:br>
            <a:r>
              <a:rPr lang="en-US" sz="2800" b="1" smtClean="0">
                <a:latin typeface="Arial" pitchFamily="34" charset="0"/>
                <a:cs typeface="Arial" pitchFamily="34" charset="0"/>
              </a:rPr>
              <a:t>2 lỗ to, xương chưa gãy…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3" descr="IMG_20160706_172519.jpg"/>
          <p:cNvPicPr>
            <a:picLocks noChangeAspect="1"/>
          </p:cNvPicPr>
          <p:nvPr/>
        </p:nvPicPr>
        <p:blipFill>
          <a:blip r:embed="rId2" cstate="print"/>
          <a:srcRect l="6841" t="10332" r="33911" b="17052"/>
          <a:stretch>
            <a:fillRect/>
          </a:stretch>
        </p:blipFill>
        <p:spPr>
          <a:xfrm flipH="1">
            <a:off x="2848970" y="1752600"/>
            <a:ext cx="286603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3" descr="tran ngoc thuy 1.jpg"/>
          <p:cNvPicPr>
            <a:picLocks noChangeAspect="1"/>
          </p:cNvPicPr>
          <p:nvPr/>
        </p:nvPicPr>
        <p:blipFill>
          <a:blip r:embed="rId3" cstate="print"/>
          <a:srcRect l="31250" t="39869" r="25695" b="7446"/>
          <a:stretch>
            <a:fillRect/>
          </a:stretch>
        </p:blipFill>
        <p:spPr>
          <a:xfrm>
            <a:off x="236934" y="2133600"/>
            <a:ext cx="2201466" cy="34087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ontent Placeholder 7" descr="tran ngoc thuy 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7833" r="18489"/>
          <a:stretch>
            <a:fillRect/>
          </a:stretch>
        </p:blipFill>
        <p:spPr>
          <a:xfrm>
            <a:off x="6689291" y="76200"/>
            <a:ext cx="1422379" cy="3221975"/>
          </a:xfrm>
          <a:ln>
            <a:solidFill>
              <a:schemeClr val="tx1"/>
            </a:solidFill>
          </a:ln>
        </p:spPr>
      </p:pic>
      <p:pic>
        <p:nvPicPr>
          <p:cNvPr id="11" name="Picture 10" descr="tran ngoc thuy 4.jpg"/>
          <p:cNvPicPr>
            <a:picLocks noChangeAspect="1"/>
          </p:cNvPicPr>
          <p:nvPr/>
        </p:nvPicPr>
        <p:blipFill>
          <a:blip r:embed="rId5" cstate="print"/>
          <a:srcRect l="11586" r="20830"/>
          <a:stretch>
            <a:fillRect/>
          </a:stretch>
        </p:blipFill>
        <p:spPr>
          <a:xfrm>
            <a:off x="6400800" y="3430648"/>
            <a:ext cx="1777974" cy="319875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6705600" y="4953000"/>
            <a:ext cx="3810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05600" y="1600200"/>
            <a:ext cx="3810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Các lỗ vít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6858000" cy="2316163"/>
          </a:xfrm>
        </p:spPr>
        <p:txBody>
          <a:bodyPr/>
          <a:lstStyle/>
          <a:p>
            <a:pPr lvl="0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Màu vàng: lỗ vít </a:t>
            </a:r>
            <a:r>
              <a:rPr lang="en-US" smtClean="0">
                <a:latin typeface="Arial" pitchFamily="34" charset="0"/>
                <a:cs typeface="Arial" pitchFamily="34" charset="0"/>
              </a:rPr>
              <a:t>đã khoan </a:t>
            </a:r>
            <a:r>
              <a:rPr lang="en-US">
                <a:latin typeface="Arial" pitchFamily="34" charset="0"/>
                <a:cs typeface="Arial" pitchFamily="34" charset="0"/>
              </a:rPr>
              <a:t>phá mũ</a:t>
            </a:r>
          </a:p>
          <a:p>
            <a:pPr lvl="0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Màu xanh:lỗ vít </a:t>
            </a:r>
            <a:r>
              <a:rPr lang="en-US" smtClean="0">
                <a:latin typeface="Arial" pitchFamily="34" charset="0"/>
                <a:cs typeface="Arial" pitchFamily="34" charset="0"/>
              </a:rPr>
              <a:t>chỉ vặn và </a:t>
            </a:r>
            <a:r>
              <a:rPr lang="en-US">
                <a:latin typeface="Arial" pitchFamily="34" charset="0"/>
                <a:cs typeface="Arial" pitchFamily="34" charset="0"/>
              </a:rPr>
              <a:t>tháo ra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8600" y="3945192"/>
            <a:ext cx="2590800" cy="2362200"/>
            <a:chOff x="4038600" y="3945192"/>
            <a:chExt cx="2590800" cy="2362200"/>
          </a:xfrm>
        </p:grpSpPr>
        <p:pic>
          <p:nvPicPr>
            <p:cNvPr id="6" name="Content Placeholder 3" descr="IMG_20160706_172519.jpg"/>
            <p:cNvPicPr>
              <a:picLocks noChangeAspect="1"/>
            </p:cNvPicPr>
            <p:nvPr/>
          </p:nvPicPr>
          <p:blipFill>
            <a:blip r:embed="rId2" cstate="print"/>
            <a:srcRect l="28852" t="68425" r="53778" b="19407"/>
            <a:stretch>
              <a:fillRect/>
            </a:stretch>
          </p:blipFill>
          <p:spPr>
            <a:xfrm flipH="1">
              <a:off x="4038600" y="3945192"/>
              <a:ext cx="2590800" cy="2362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6" name="Straight Arrow Connector 15"/>
            <p:cNvCxnSpPr/>
            <p:nvPr/>
          </p:nvCxnSpPr>
          <p:spPr>
            <a:xfrm flipH="1" flipV="1">
              <a:off x="6096000" y="5715000"/>
              <a:ext cx="381000" cy="2286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019800" y="4038600"/>
              <a:ext cx="381000" cy="304800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257800" y="4038600"/>
              <a:ext cx="381000" cy="228600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105400" y="4724400"/>
              <a:ext cx="381000" cy="304800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315200" y="381000"/>
            <a:ext cx="1447800" cy="5943600"/>
            <a:chOff x="7315200" y="381000"/>
            <a:chExt cx="1447800" cy="5943600"/>
          </a:xfrm>
        </p:grpSpPr>
        <p:pic>
          <p:nvPicPr>
            <p:cNvPr id="5" name="Content Placeholder 3" descr="IMG_20160706_172519.jpg"/>
            <p:cNvPicPr>
              <a:picLocks noChangeAspect="1"/>
            </p:cNvPicPr>
            <p:nvPr/>
          </p:nvPicPr>
          <p:blipFill>
            <a:blip r:embed="rId2" cstate="print"/>
            <a:srcRect l="31559" t="10332" r="57666" b="55683"/>
            <a:stretch>
              <a:fillRect/>
            </a:stretch>
          </p:blipFill>
          <p:spPr>
            <a:xfrm flipH="1">
              <a:off x="7315200" y="381000"/>
              <a:ext cx="1447800" cy="5943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H="1" flipV="1">
              <a:off x="7986252" y="1968912"/>
              <a:ext cx="304800" cy="25809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696200" y="2089356"/>
              <a:ext cx="228600" cy="3048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8033658" y="5090886"/>
              <a:ext cx="228600" cy="381000"/>
            </a:xfrm>
            <a:prstGeom prst="straightConnector1">
              <a:avLst/>
            </a:prstGeom>
            <a:ln w="38100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533400" y="4572000"/>
            <a:ext cx="3276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THẢO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LUẬN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382000" cy="2316163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Nguyên nhân &amp; cách ngừa tuôn mũ vít?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Lấy thân vít: nên hay không nên?  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Tham khảo một số y văn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Y VĂN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/>
              <a:t>https://link.springer.com/article/10.1007/s00068-013-0301-7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/>
              <a:t>https://www.ncbi.nlm.nih.gov/pmc/articles/PMC3018209/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smtClean="0"/>
              <a:t> https://www.ncbi.nlm.nih.gov/pmc/articles/PMC3613543/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smtClean="0"/>
              <a:t>https://www.ncbi.nlm.nih.gov/pmc/articles/PMC3954247/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smtClean="0"/>
              <a:t>https</a:t>
            </a:r>
            <a:r>
              <a:rPr lang="en-US" sz="2400"/>
              <a:t>://www.hindawi.com/journals/crior/2015/787249/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/>
              <a:t>http://www.jocr.co.in/wp/2015/07/10/2250-0685-302-fulltext/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smtClean="0"/>
              <a:t>Technical complications during removal of locking screws from locking compression plates: a prospective multicenter study. </a:t>
            </a:r>
            <a:r>
              <a:rPr lang="en-US" sz="2800" smtClean="0"/>
              <a:t>Schwarz, 2013</a:t>
            </a:r>
            <a:r>
              <a:rPr lang="en-US" sz="2800"/>
              <a:t/>
            </a:r>
            <a:br>
              <a:rPr lang="en-US" sz="2800"/>
            </a:b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vi-VN" smtClean="0">
                <a:latin typeface="Arial" pitchFamily="34" charset="0"/>
                <a:cs typeface="Arial" pitchFamily="34" charset="0"/>
              </a:rPr>
              <a:t>Ư</a:t>
            </a:r>
            <a:r>
              <a:rPr lang="en-US" smtClean="0">
                <a:latin typeface="Arial" pitchFamily="34" charset="0"/>
                <a:cs typeface="Arial" pitchFamily="34" charset="0"/>
              </a:rPr>
              <a:t>ớc lượng nguy cơ thất bại khi tháo nẹp vít lên đến 20%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Nẹp khóa titanium có nguy cơ thất bại cao nhất.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563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https://link.springer.com/article/10.1007/s00068-013-0301-7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 result for orthopedic locking scr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3895" y="561974"/>
            <a:ext cx="1547705" cy="18002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Difficulties encountered removing locked plates. </a:t>
            </a:r>
            <a:r>
              <a:rPr lang="en-US" sz="3100" smtClean="0"/>
              <a:t>Raja, 2012</a:t>
            </a:r>
            <a:r>
              <a:rPr lang="en-US" smtClean="0"/>
              <a:t>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837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Lý do tháo không ra:</a:t>
            </a:r>
          </a:p>
          <a:p>
            <a:pPr lvl="1"/>
            <a:r>
              <a:rPr lang="en-US" sz="2400" smtClean="0">
                <a:latin typeface="Arial" pitchFamily="34" charset="0"/>
                <a:cs typeface="Arial" pitchFamily="34" charset="0"/>
              </a:rPr>
              <a:t>Vặn vít sai ren (cross-threading),</a:t>
            </a:r>
          </a:p>
          <a:p>
            <a:pPr lvl="1"/>
            <a:r>
              <a:rPr lang="en-US" sz="2400" smtClean="0">
                <a:latin typeface="Arial" pitchFamily="34" charset="0"/>
                <a:cs typeface="Arial" pitchFamily="34" charset="0"/>
              </a:rPr>
              <a:t>Hiện tượng hàn lạnh (cold welding): vít tự hàn chặt vào đường ren trong lỗ nẹp,</a:t>
            </a:r>
          </a:p>
          <a:p>
            <a:pPr lvl="1"/>
            <a:r>
              <a:rPr lang="en-US" sz="2400" smtClean="0">
                <a:latin typeface="Arial" pitchFamily="34" charset="0"/>
                <a:cs typeface="Arial" pitchFamily="34" charset="0"/>
              </a:rPr>
              <a:t>Dùng tuộc-nơ-vít chuyên dụng (torque screwdriver) vặn quá chặt, </a:t>
            </a:r>
          </a:p>
          <a:p>
            <a:pPr lvl="1"/>
            <a:r>
              <a:rPr lang="en-US" sz="2400" smtClean="0">
                <a:latin typeface="Arial" pitchFamily="34" charset="0"/>
                <a:cs typeface="Arial" pitchFamily="34" charset="0"/>
              </a:rPr>
              <a:t>Đường mổ không đủ rộng khiến thao tác không chuẩn,</a:t>
            </a:r>
          </a:p>
          <a:p>
            <a:pPr lvl="1"/>
            <a:r>
              <a:rPr lang="en-US" sz="2400" smtClean="0">
                <a:latin typeface="Arial" pitchFamily="34" charset="0"/>
                <a:cs typeface="Arial" pitchFamily="34" charset="0"/>
              </a:rPr>
              <a:t>Uốn nẹp ngang lỗ vít khiến ren và lỗ vít trong nẹp biến dạng.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Các giải pháp: </a:t>
            </a:r>
            <a:r>
              <a:rPr lang="en-US" sz="2400">
                <a:latin typeface="Arial" pitchFamily="34" charset="0"/>
                <a:cs typeface="Arial" pitchFamily="34" charset="0"/>
              </a:rPr>
              <a:t>Dọn sạch phần mềm và xương trong lỗ vít và quanh vít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2400" smtClean="0">
                <a:latin typeface="Arial" pitchFamily="34" charset="0"/>
                <a:cs typeface="Arial" pitchFamily="34" charset="0"/>
              </a:rPr>
              <a:t>Lót vỏ chỉ làm bằng giấy bạc (foil) vào lỗ mũ vít rồi đưa tuộc-nơ-vít vào vặn,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01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https://www.ncbi.nlm.nih.gov/pmc/articles/PMC3954247/</a:t>
            </a:r>
          </a:p>
        </p:txBody>
      </p:sp>
    </p:spTree>
    <p:extLst>
      <p:ext uri="{BB962C8B-B14F-4D97-AF65-F5344CB8AC3E}">
        <p14:creationId xmlns:p14="http://schemas.microsoft.com/office/powerpoint/2010/main" val="20108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1600"/>
            <a:ext cx="8991600" cy="9906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Case Report: A Technique to Remove a Jammed Locking Screw from a Locking Plate. Kumar, 2011</a:t>
            </a:r>
            <a:br>
              <a:rPr lang="en-US" sz="2000" b="1" smtClean="0">
                <a:latin typeface="Arial" pitchFamily="34" charset="0"/>
                <a:cs typeface="Arial" pitchFamily="34" charset="0"/>
              </a:rPr>
            </a:br>
            <a:r>
              <a:rPr lang="en-US" sz="2000" smtClean="0">
                <a:latin typeface="Arial" pitchFamily="34" charset="0"/>
                <a:cs typeface="Arial" pitchFamily="34" charset="0"/>
              </a:rPr>
              <a:t>1/ Lý do tháo và khả năng để thân vít lại: </a:t>
            </a:r>
            <a:br>
              <a:rPr lang="en-US" sz="2000" smtClean="0">
                <a:latin typeface="Arial" pitchFamily="34" charset="0"/>
                <a:cs typeface="Arial" pitchFamily="34" charset="0"/>
              </a:rPr>
            </a:br>
            <a:r>
              <a:rPr lang="en-US" sz="2000" smtClean="0">
                <a:latin typeface="Arial" pitchFamily="34" charset="0"/>
                <a:cs typeface="Arial" pitchFamily="34" charset="0"/>
              </a:rPr>
              <a:t>- đau: có thể lấy mũ vít, để lại thân vít</a:t>
            </a:r>
            <a:br>
              <a:rPr lang="en-US" sz="2000" smtClean="0">
                <a:latin typeface="Arial" pitchFamily="34" charset="0"/>
                <a:cs typeface="Arial" pitchFamily="34" charset="0"/>
              </a:rPr>
            </a:br>
            <a:r>
              <a:rPr lang="en-US" sz="2000" smtClean="0">
                <a:latin typeface="Arial" pitchFamily="34" charset="0"/>
                <a:cs typeface="Arial" pitchFamily="34" charset="0"/>
              </a:rPr>
              <a:t>- bệnh nhân muốn: tùy thỏa thuận với bệnh nhân </a:t>
            </a:r>
            <a:br>
              <a:rPr lang="en-US" sz="2000" smtClean="0">
                <a:latin typeface="Arial" pitchFamily="34" charset="0"/>
                <a:cs typeface="Arial" pitchFamily="34" charset="0"/>
              </a:rPr>
            </a:br>
            <a:r>
              <a:rPr lang="en-US" sz="2000" smtClean="0">
                <a:latin typeface="Arial" pitchFamily="34" charset="0"/>
                <a:cs typeface="Arial" pitchFamily="34" charset="0"/>
              </a:rPr>
              <a:t>2/ Kỹ thuật: cưa dĩa tạo khe nối từ bờ nẹp đến lỗ vít, lỗ vít này đến lỗ vít khác, dùng đục mỏng tách khe.</a:t>
            </a:r>
            <a:br>
              <a:rPr lang="en-US" sz="2000" smtClean="0">
                <a:latin typeface="Arial" pitchFamily="34" charset="0"/>
                <a:cs typeface="Arial" pitchFamily="34" charset="0"/>
              </a:rPr>
            </a:br>
            <a:r>
              <a:rPr lang="en-US" sz="2000" smtClean="0">
                <a:latin typeface="Arial" pitchFamily="34" charset="0"/>
                <a:cs typeface="Arial" pitchFamily="34" charset="0"/>
              </a:rPr>
              <a:t>=&gt; Kỹ thuật này được dùng lấy vít khóa rộng chày mác trong nẹp.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0534" t="33672" r="20656" b="20870"/>
          <a:stretch>
            <a:fillRect/>
          </a:stretch>
        </p:blipFill>
        <p:spPr bwMode="auto">
          <a:xfrm>
            <a:off x="533400" y="3460595"/>
            <a:ext cx="3886200" cy="25592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8331" t="31250" r="33016" b="26042"/>
          <a:stretch>
            <a:fillRect/>
          </a:stretch>
        </p:blipFill>
        <p:spPr bwMode="auto">
          <a:xfrm>
            <a:off x="4724400" y="3510973"/>
            <a:ext cx="4038600" cy="25088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586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https://www.ncbi.nlm.nih.gov/pmc/articles/PMC3018209/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Surgical technique: Simple technique for removing a locking recon plate with damaged screw heads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>
                <a:latin typeface="Arial" pitchFamily="34" charset="0"/>
                <a:cs typeface="Arial" pitchFamily="34" charset="0"/>
              </a:rPr>
              <a:t> </a:t>
            </a:r>
            <a:r>
              <a:rPr lang="en-US" sz="1800">
                <a:latin typeface="Arial" pitchFamily="34" charset="0"/>
                <a:cs typeface="Arial" pitchFamily="34" charset="0"/>
              </a:rPr>
              <a:t>Gopinathan 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, 2013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172"/>
            <a:ext cx="8229600" cy="4525963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Cắt nẹp mắt xích qua phần eo bằng kềm cộng lực (large bolt cutter)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Xoay cùng khối: đoạn nẹp  và vít khóa.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4641" t="11458" r="19180" b="11458"/>
          <a:stretch>
            <a:fillRect/>
          </a:stretch>
        </p:blipFill>
        <p:spPr bwMode="auto">
          <a:xfrm>
            <a:off x="228600" y="3480924"/>
            <a:ext cx="3993292" cy="26150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 l="43955" t="46875" r="30800" b="31250"/>
          <a:stretch>
            <a:fillRect/>
          </a:stretch>
        </p:blipFill>
        <p:spPr bwMode="auto">
          <a:xfrm>
            <a:off x="6019800" y="4876800"/>
            <a:ext cx="2971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6248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smtClean="0">
                <a:latin typeface="Arial" pitchFamily="34" charset="0"/>
                <a:ea typeface="+mj-ea"/>
                <a:cs typeface="Arial" pitchFamily="34" charset="0"/>
              </a:rPr>
              <a:t>https://www.ncbi.nlm.nih.gov/pmc/articles/PMC3613543/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66417" t="59342" r="20955" b="13704"/>
          <a:stretch>
            <a:fillRect/>
          </a:stretch>
        </p:blipFill>
        <p:spPr bwMode="auto">
          <a:xfrm>
            <a:off x="4953000" y="4830762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rved Right Arrow 8"/>
          <p:cNvSpPr/>
          <p:nvPr/>
        </p:nvSpPr>
        <p:spPr>
          <a:xfrm>
            <a:off x="4495800" y="4419600"/>
            <a:ext cx="1447800" cy="19050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 l="45921" t="42401" r="27273" b="32505"/>
          <a:stretch>
            <a:fillRect/>
          </a:stretch>
        </p:blipFill>
        <p:spPr bwMode="auto">
          <a:xfrm>
            <a:off x="6066972" y="3276600"/>
            <a:ext cx="28956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4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/>
              <a:t>Complication with Removal of a Lumbar Spinal Locking </a:t>
            </a:r>
            <a:r>
              <a:rPr lang="en-US" sz="3200" b="1" smtClean="0"/>
              <a:t>Plate</a:t>
            </a:r>
            <a:r>
              <a:rPr lang="en-US" sz="3200" smtClean="0"/>
              <a:t>. </a:t>
            </a:r>
            <a:r>
              <a:rPr lang="en-US" sz="2400" smtClean="0"/>
              <a:t>Crawford, 2015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46" y="1545159"/>
            <a:ext cx="5693229" cy="4221163"/>
          </a:xfrm>
        </p:spPr>
        <p:txBody>
          <a:bodyPr>
            <a:no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Nẹp Titanium mềm dẻo, nên khi vặn mạnh tay thì tuộc-nơ-vít làm hư ổ lục giác ở mũ vít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Khi khoan, cưa cắt: nhiệt sinh ra có thể ảnh hưởng mô nhạy cảm kế bên (thần kinh, mạch máu). Cần giải nhiệt bằng nước.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Gom vụn kim loại (metal debris): che chắn bằng gel vô trùng (như gel siêu âm) các mô lân cận, rồi lấy ra khi mổ xong. </a:t>
            </a:r>
          </a:p>
          <a:p>
            <a:pPr marL="0" indent="0">
              <a:buNone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37481" t="16667" r="38507" b="47916"/>
          <a:stretch>
            <a:fillRect/>
          </a:stretch>
        </p:blipFill>
        <p:spPr bwMode="auto">
          <a:xfrm>
            <a:off x="6324600" y="3655741"/>
            <a:ext cx="2667000" cy="2211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57286" y="6477000"/>
            <a:ext cx="4343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https://www.hindawi.com/journals/crior/2015/787249/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 l="25183" t="14583" r="24451" b="35417"/>
          <a:stretch>
            <a:fillRect/>
          </a:stretch>
        </p:blipFill>
        <p:spPr bwMode="auto">
          <a:xfrm>
            <a:off x="6048375" y="1782031"/>
            <a:ext cx="3019425" cy="1685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Easy and Inexpensive Technique for Removal of Round Headed, Jammed Locking Screws in Distal Tibial Interlocking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Plate.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Singh, 2015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724400" cy="1752600"/>
          </a:xfrm>
        </p:spPr>
        <p:txBody>
          <a:bodyPr>
            <a:noAutofit/>
          </a:bodyPr>
          <a:lstStyle/>
          <a:p>
            <a:r>
              <a:rPr lang="en-US" sz="1800" smtClean="0">
                <a:latin typeface="Arial" pitchFamily="34" charset="0"/>
                <a:cs typeface="Arial" pitchFamily="34" charset="0"/>
              </a:rPr>
              <a:t>Lưỡi cưa sắt, rẻ tiền.</a:t>
            </a:r>
          </a:p>
          <a:p>
            <a:r>
              <a:rPr lang="en-US" sz="1800" smtClean="0">
                <a:latin typeface="Arial" pitchFamily="34" charset="0"/>
                <a:cs typeface="Arial" pitchFamily="34" charset="0"/>
              </a:rPr>
              <a:t>Kỹ thuật: Dùng đục bén tạo khe hở giữa nẹp và xương để luồn lưỡi cưa  vào cưa thân vít</a:t>
            </a:r>
          </a:p>
          <a:p>
            <a:r>
              <a:rPr lang="en-US" sz="1800" smtClean="0">
                <a:latin typeface="Arial" pitchFamily="34" charset="0"/>
                <a:cs typeface="Arial" pitchFamily="34" charset="0"/>
              </a:rPr>
              <a:t>Không sinh nhiệt,</a:t>
            </a:r>
          </a:p>
          <a:p>
            <a:r>
              <a:rPr lang="en-US" sz="1800" smtClean="0">
                <a:latin typeface="Arial" pitchFamily="34" charset="0"/>
                <a:cs typeface="Arial" pitchFamily="34" charset="0"/>
              </a:rPr>
              <a:t>Không lấy thân vít.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1712" t="18750" r="54319" b="41667"/>
          <a:stretch>
            <a:fillRect/>
          </a:stretch>
        </p:blipFill>
        <p:spPr bwMode="auto">
          <a:xfrm>
            <a:off x="228600" y="1752601"/>
            <a:ext cx="3914273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 l="72620" t="17572" r="8053" b="42708"/>
          <a:stretch>
            <a:fillRect/>
          </a:stretch>
        </p:blipFill>
        <p:spPr bwMode="auto">
          <a:xfrm>
            <a:off x="5379436" y="3429000"/>
            <a:ext cx="2697764" cy="3117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 l="65813" t="35416" r="1391" b="52084"/>
          <a:stretch>
            <a:fillRect/>
          </a:stretch>
        </p:blipFill>
        <p:spPr bwMode="auto">
          <a:xfrm>
            <a:off x="304800" y="4343400"/>
            <a:ext cx="426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54864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http://www.jocr.co.in/wp/2015/07/10/2250-0685-302-fulltext/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	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BỆNH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1371600"/>
            <a:ext cx="8202216" cy="5173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Hành </a:t>
            </a:r>
            <a:r>
              <a:rPr lang="en-US" dirty="0" err="1"/>
              <a:t>Chánh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Bệnh nhân nữ, T.N.T., 37 tuổi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Nhập viện: 01/7/2016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Lý do: bệnh viện tuyến trước tháo vít nẹp khóa không được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362" name="Picture 2" descr="Image result for orthopedic locking scr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962400"/>
            <a:ext cx="3076575" cy="2471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99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KẾT LUẬN tháo nẹp vít khóa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34290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mtClean="0">
                <a:latin typeface="Arial" pitchFamily="34" charset="0"/>
                <a:cs typeface="Arial" pitchFamily="34" charset="0"/>
              </a:rPr>
              <a:t>Tư vấn trước mổ: lý do tháo, các nguy cơ.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mtClean="0">
                <a:latin typeface="Arial" pitchFamily="34" charset="0"/>
                <a:cs typeface="Arial" pitchFamily="34" charset="0"/>
              </a:rPr>
              <a:t>Dự trù nhiều kỹ thuật, trợ cụ, thời gian mổ.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mtClean="0">
                <a:latin typeface="Arial" pitchFamily="34" charset="0"/>
                <a:cs typeface="Arial" pitchFamily="34" charset="0"/>
              </a:rPr>
              <a:t>Bảo </a:t>
            </a:r>
            <a:r>
              <a:rPr lang="en-US">
                <a:latin typeface="Arial" pitchFamily="34" charset="0"/>
                <a:cs typeface="Arial" pitchFamily="34" charset="0"/>
              </a:rPr>
              <a:t>vệ thần kinh và mạch máu </a:t>
            </a:r>
            <a:r>
              <a:rPr lang="en-US" smtClean="0">
                <a:latin typeface="Arial" pitchFamily="34" charset="0"/>
                <a:cs typeface="Arial" pitchFamily="34" charset="0"/>
              </a:rPr>
              <a:t>, Giải nhiệt, gom vụn kim loại,./.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latin typeface="Arial" pitchFamily="34" charset="0"/>
                <a:ea typeface="+mj-ea"/>
                <a:cs typeface="Arial" pitchFamily="34" charset="0"/>
              </a:rPr>
              <a:t>CÁM ƠN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	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BỆNH ÁN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57682"/>
            <a:ext cx="8534400" cy="5124118"/>
          </a:xfrm>
        </p:spPr>
        <p:txBody>
          <a:bodyPr>
            <a:normAutofit/>
          </a:bodyPr>
          <a:lstStyle/>
          <a:p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sử: 3 tuần trước, BV tuyến trước mổ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2 vít khóa </a:t>
            </a:r>
            <a:r>
              <a:rPr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tuôn ở mũ vít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nên ngừng lấy, giới thiệu BV CTCH TPHCM.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4 năm trước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cẳng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chân, KHX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nẹp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tại BV CTCH TPHCM.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49414" t="55208" r="42387" b="32292"/>
          <a:stretch>
            <a:fillRect/>
          </a:stretch>
        </p:blipFill>
        <p:spPr bwMode="auto">
          <a:xfrm>
            <a:off x="3657600" y="457200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 l="50000" t="33333" r="27160" b="55208"/>
          <a:stretch>
            <a:fillRect/>
          </a:stretch>
        </p:blipFill>
        <p:spPr bwMode="auto">
          <a:xfrm>
            <a:off x="4939145" y="228600"/>
            <a:ext cx="405245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39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X QUANG SAU KHI TUÔN VÍT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tran ngoc thuy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083" r="10417"/>
          <a:stretch>
            <a:fillRect/>
          </a:stretch>
        </p:blipFill>
        <p:spPr>
          <a:xfrm>
            <a:off x="4876800" y="1585452"/>
            <a:ext cx="2904392" cy="5034280"/>
          </a:xfrm>
          <a:ln>
            <a:solidFill>
              <a:schemeClr val="tx1"/>
            </a:solidFill>
          </a:ln>
        </p:spPr>
      </p:pic>
      <p:pic>
        <p:nvPicPr>
          <p:cNvPr id="5" name="Picture 4" descr="tran ngoc thuy 2.jpg"/>
          <p:cNvPicPr>
            <a:picLocks noChangeAspect="1"/>
          </p:cNvPicPr>
          <p:nvPr/>
        </p:nvPicPr>
        <p:blipFill>
          <a:blip r:embed="rId3" cstate="print"/>
          <a:srcRect l="27310" r="10786"/>
          <a:stretch>
            <a:fillRect/>
          </a:stretch>
        </p:blipFill>
        <p:spPr>
          <a:xfrm>
            <a:off x="1295400" y="1552507"/>
            <a:ext cx="3352800" cy="5076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3"/>
          </a:xfrm>
        </p:spPr>
        <p:txBody>
          <a:bodyPr>
            <a:norm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Tư vấn bệnh nhân: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có thể tháo không được,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nguy cơ gãy xương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Chuẩn </a:t>
            </a:r>
            <a:r>
              <a:rPr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Mũi khoan </a:t>
            </a:r>
            <a:r>
              <a:rPr lang="en-US" err="1" smtClean="0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phá mũ vít (carbide drill bit),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Tuộc-nơ-vít ren ngược (conical extraction screws),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Khoan rỗng (hollow reamer).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2" name="Picture 8" descr="Related image"/>
          <p:cNvPicPr>
            <a:picLocks noChangeAspect="1" noChangeArrowheads="1"/>
          </p:cNvPicPr>
          <p:nvPr/>
        </p:nvPicPr>
        <p:blipFill>
          <a:blip r:embed="rId2" cstate="print"/>
          <a:srcRect l="10783" t="13479" r="13732" b="8340"/>
          <a:stretch>
            <a:fillRect/>
          </a:stretch>
        </p:blipFill>
        <p:spPr bwMode="auto">
          <a:xfrm>
            <a:off x="3468414" y="5252357"/>
            <a:ext cx="1255986" cy="1300843"/>
          </a:xfrm>
          <a:prstGeom prst="rect">
            <a:avLst/>
          </a:prstGeom>
          <a:noFill/>
        </p:spPr>
      </p:pic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 l="18667" r="48000"/>
          <a:stretch>
            <a:fillRect/>
          </a:stretch>
        </p:blipFill>
        <p:spPr bwMode="auto">
          <a:xfrm rot="16200000">
            <a:off x="6858000" y="3733801"/>
            <a:ext cx="10668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Bệnh nhân xin tháo dụng cụ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2" descr="http://i.ebayimg.com/00/s/MzAwWDMwMA==/z/RsEAAOSwGvhUJQI-/$_35.JPG?set_id=2"/>
          <p:cNvPicPr>
            <a:picLocks noChangeAspect="1" noChangeArrowheads="1"/>
          </p:cNvPicPr>
          <p:nvPr/>
        </p:nvPicPr>
        <p:blipFill>
          <a:blip r:embed="rId4" cstate="print"/>
          <a:srcRect l="51918" r="19304" b="6435"/>
          <a:stretch>
            <a:fillRect/>
          </a:stretch>
        </p:blipFill>
        <p:spPr bwMode="auto">
          <a:xfrm rot="16200000">
            <a:off x="5906095" y="1561505"/>
            <a:ext cx="914400" cy="2972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87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PHẪU THUẬT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5791200" cy="4525963"/>
          </a:xfrm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Tê tủy sống: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bệnh nhân lắng nghe diễn biến cuộc mổ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Tháo nẹp vít bên mác: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làm bên dễ trước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Tháo nẹp vít khóa bên chày: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tháo được 4 vít, thất bại 3 vít  </a:t>
            </a:r>
          </a:p>
          <a:p>
            <a:r>
              <a:rPr lang="en-US" spc="-100" smtClean="0">
                <a:latin typeface="Arial" pitchFamily="34" charset="0"/>
                <a:cs typeface="Arial" pitchFamily="34" charset="0"/>
              </a:rPr>
              <a:t>Tuộc-nơ-vít ren ngược: </a:t>
            </a:r>
            <a:r>
              <a:rPr lang="en-US" sz="2800" spc="-100" smtClean="0">
                <a:latin typeface="Arial" pitchFamily="34" charset="0"/>
                <a:cs typeface="Arial" pitchFamily="34" charset="0"/>
              </a:rPr>
              <a:t>thất bại</a:t>
            </a:r>
            <a:endParaRPr lang="en-US" sz="2800" spc="-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tran ngoc thuy 1.jpg"/>
          <p:cNvPicPr>
            <a:picLocks noChangeAspect="1"/>
          </p:cNvPicPr>
          <p:nvPr/>
        </p:nvPicPr>
        <p:blipFill>
          <a:blip r:embed="rId2" cstate="print"/>
          <a:srcRect l="31250" t="39869" r="25695" b="7446"/>
          <a:stretch>
            <a:fillRect/>
          </a:stretch>
        </p:blipFill>
        <p:spPr>
          <a:xfrm>
            <a:off x="5905500" y="1468079"/>
            <a:ext cx="3124200" cy="483747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781800" y="2286000"/>
            <a:ext cx="3810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05600" y="2514600"/>
            <a:ext cx="3810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96000" y="4953000"/>
            <a:ext cx="3810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 l="18667" r="59905"/>
          <a:stretch>
            <a:fillRect/>
          </a:stretch>
        </p:blipFill>
        <p:spPr bwMode="auto">
          <a:xfrm rot="16200000">
            <a:off x="2628900" y="4381501"/>
            <a:ext cx="685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3048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Khoan phá mũ vít (overdrill)</a:t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Tách nẹp khỏi xương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7237"/>
            <a:ext cx="5638800" cy="4525963"/>
          </a:xfrm>
        </p:spPr>
        <p:txBody>
          <a:bodyPr>
            <a:no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Mũi khoan sắt:</a:t>
            </a:r>
          </a:p>
          <a:p>
            <a:pPr lvl="1"/>
            <a:r>
              <a:rPr lang="en-US" sz="2400" smtClean="0">
                <a:latin typeface="Arial" pitchFamily="34" charset="0"/>
                <a:cs typeface="Arial" pitchFamily="34" charset="0"/>
              </a:rPr>
              <a:t>to 4.5 mm: giúp phá nhanh,</a:t>
            </a:r>
          </a:p>
          <a:p>
            <a:pPr lvl="1"/>
            <a:r>
              <a:rPr lang="en-US" sz="2400" smtClean="0">
                <a:latin typeface="Arial" pitchFamily="34" charset="0"/>
                <a:cs typeface="Arial" pitchFamily="34" charset="0"/>
              </a:rPr>
              <a:t>nhỏ 3.5mm</a:t>
            </a:r>
            <a:r>
              <a:rPr lang="en-US" sz="2400">
                <a:latin typeface="Arial" pitchFamily="34" charset="0"/>
                <a:cs typeface="Arial" pitchFamily="34" charset="0"/>
              </a:rPr>
              <a:t>: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Khi </a:t>
            </a:r>
            <a:r>
              <a:rPr lang="en-US" sz="2400">
                <a:latin typeface="Arial" pitchFamily="34" charset="0"/>
                <a:cs typeface="Arial" pitchFamily="34" charset="0"/>
              </a:rPr>
              <a:t>khoan lớn không còn hiệu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quả mặt phẳng vít trở nên nhẵn bóng, trơn trợt.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Khi mũ vít mất, hoặc trở nên rất mỏng:</a:t>
            </a:r>
          </a:p>
          <a:p>
            <a:pPr lvl="1"/>
            <a:r>
              <a:rPr lang="en-US" sz="2400" smtClean="0">
                <a:latin typeface="Arial" pitchFamily="34" charset="0"/>
                <a:cs typeface="Arial" pitchFamily="34" charset="0"/>
              </a:rPr>
              <a:t>dùng đục mỏng tách nẹp khỏi xương</a:t>
            </a:r>
            <a:r>
              <a:rPr lang="en-US" sz="2400">
                <a:latin typeface="Arial" pitchFamily="34" charset="0"/>
                <a:cs typeface="Arial" pitchFamily="34" charset="0"/>
              </a:rPr>
              <a:t>.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11" descr="IMG_20160706_171026.jpg"/>
          <p:cNvPicPr>
            <a:picLocks noChangeAspect="1"/>
          </p:cNvPicPr>
          <p:nvPr/>
        </p:nvPicPr>
        <p:blipFill>
          <a:blip r:embed="rId2" cstate="print"/>
          <a:srcRect l="21388" t="29708" r="43469" b="24385"/>
          <a:stretch>
            <a:fillRect/>
          </a:stretch>
        </p:blipFill>
        <p:spPr>
          <a:xfrm rot="5400000">
            <a:off x="6446310" y="3449523"/>
            <a:ext cx="1838967" cy="3301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 descr="http://i.ebayimg.com/00/s/MzAwWDMwMA==/z/RsEAAOSwGvhUJQI-/$_35.JPG?set_id=2"/>
          <p:cNvPicPr>
            <a:picLocks noChangeAspect="1" noChangeArrowheads="1"/>
          </p:cNvPicPr>
          <p:nvPr/>
        </p:nvPicPr>
        <p:blipFill>
          <a:blip r:embed="rId3" cstate="print"/>
          <a:srcRect l="51114" t="6904" r="27970" b="6435"/>
          <a:stretch>
            <a:fillRect/>
          </a:stretch>
        </p:blipFill>
        <p:spPr bwMode="auto">
          <a:xfrm rot="10800000">
            <a:off x="5638801" y="1524000"/>
            <a:ext cx="622918" cy="2580988"/>
          </a:xfrm>
          <a:prstGeom prst="rect">
            <a:avLst/>
          </a:prstGeom>
          <a:noFill/>
        </p:spPr>
      </p:pic>
      <p:pic>
        <p:nvPicPr>
          <p:cNvPr id="7" name="Picture 2" descr="Image result for orthopedic locking scr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005026"/>
            <a:ext cx="2057400" cy="1652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Sau tháo nẹp, lấy thân vít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048000"/>
            <a:ext cx="4495800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Dùng khoan rỗng để  cắt vỏ xương xốp, mềm: dễ.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Cắt vỏ xương phần thân xương rất cứng đặt biệt phía đối diện: khó.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G_20160706_170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68883" y="1382683"/>
            <a:ext cx="3190900" cy="4254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3" descr="IMG_20160706_172519.jpg"/>
          <p:cNvPicPr>
            <a:picLocks noChangeAspect="1"/>
          </p:cNvPicPr>
          <p:nvPr/>
        </p:nvPicPr>
        <p:blipFill>
          <a:blip r:embed="rId3" cstate="print"/>
          <a:srcRect l="60806" t="763" r="295" b="17052"/>
          <a:stretch>
            <a:fillRect/>
          </a:stretch>
        </p:blipFill>
        <p:spPr>
          <a:xfrm rot="5400000" flipH="1">
            <a:off x="1752600" y="533401"/>
            <a:ext cx="1219200" cy="3352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3" descr="IMG_20160706_172519.jpg"/>
          <p:cNvPicPr>
            <a:picLocks noChangeAspect="1"/>
          </p:cNvPicPr>
          <p:nvPr/>
        </p:nvPicPr>
        <p:blipFill>
          <a:blip r:embed="rId3" cstate="print"/>
          <a:srcRect l="44929" t="47182" r="40964" b="34393"/>
          <a:stretch>
            <a:fillRect/>
          </a:stretch>
        </p:blipFill>
        <p:spPr>
          <a:xfrm rot="16200000" flipH="1">
            <a:off x="5114925" y="4791076"/>
            <a:ext cx="1333500" cy="2266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4648200" cy="1143000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BÍ QUYẾT?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22837"/>
            <a:ext cx="4038600" cy="13255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mtClean="0">
                <a:latin typeface="Arial" pitchFamily="34" charset="0"/>
                <a:cs typeface="Arial" pitchFamily="34" charset="0"/>
              </a:rPr>
              <a:t>	Khoan mồi vài lỗ quanh thân vít với mũi khoan nhỏ…</a:t>
            </a:r>
          </a:p>
          <a:p>
            <a:pPr>
              <a:buNone/>
            </a:pPr>
            <a:r>
              <a:rPr lang="en-US" smtClean="0">
                <a:latin typeface="Arial" pitchFamily="34" charset="0"/>
                <a:cs typeface="Arial" pitchFamily="34" charset="0"/>
              </a:rPr>
              <a:t>(khoan với đinh Kirschner nhỏ nếu ngại mũi khoan cũ có thể gãy)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0329-E278-4BD4-94AC-8381100CAFBD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MG_20160706_172337.jpg"/>
          <p:cNvPicPr>
            <a:picLocks noChangeAspect="1"/>
          </p:cNvPicPr>
          <p:nvPr/>
        </p:nvPicPr>
        <p:blipFill>
          <a:blip r:embed="rId2" cstate="print"/>
          <a:srcRect r="11095" b="21311"/>
          <a:stretch>
            <a:fillRect/>
          </a:stretch>
        </p:blipFill>
        <p:spPr>
          <a:xfrm>
            <a:off x="304800" y="1143000"/>
            <a:ext cx="4185169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IMG_20160706_172348.jpg"/>
          <p:cNvPicPr>
            <a:picLocks noChangeAspect="1"/>
          </p:cNvPicPr>
          <p:nvPr/>
        </p:nvPicPr>
        <p:blipFill>
          <a:blip r:embed="rId3" cstate="print"/>
          <a:srcRect t="9148" b="3029"/>
          <a:stretch>
            <a:fillRect/>
          </a:stretch>
        </p:blipFill>
        <p:spPr>
          <a:xfrm>
            <a:off x="4724400" y="1676400"/>
            <a:ext cx="41148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95800" y="5410200"/>
            <a:ext cx="4572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…giúp cắt vỏ xương cứng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nhanh hơn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Content Placeholder 3" descr="IMG_20160706_172519.jpg"/>
          <p:cNvPicPr>
            <a:picLocks noChangeAspect="1"/>
          </p:cNvPicPr>
          <p:nvPr/>
        </p:nvPicPr>
        <p:blipFill>
          <a:blip r:embed="rId4" cstate="print"/>
          <a:srcRect l="44929" t="47182" r="40964" b="34393"/>
          <a:stretch>
            <a:fillRect/>
          </a:stretch>
        </p:blipFill>
        <p:spPr>
          <a:xfrm rot="16200000" flipH="1">
            <a:off x="6762750" y="-95250"/>
            <a:ext cx="1143000" cy="194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6063</TotalTime>
  <Words>989</Words>
  <Application>Microsoft Office PowerPoint</Application>
  <PresentationFormat>On-screen Show (4:3)</PresentationFormat>
  <Paragraphs>126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Nhân một trường hợp không mở được vít khóa ở xương chày sau khi xương lành</vt:lpstr>
      <vt:lpstr> BỆNH ÁN</vt:lpstr>
      <vt:lpstr> BỆNH ÁN</vt:lpstr>
      <vt:lpstr>X QUANG SAU KHI TUÔN VÍT</vt:lpstr>
      <vt:lpstr>Bệnh nhân xin tháo dụng cụ</vt:lpstr>
      <vt:lpstr>PHẪU THUẬT</vt:lpstr>
      <vt:lpstr>Khoan phá mũ vít (overdrill) Tách nẹp khỏi xương</vt:lpstr>
      <vt:lpstr>Sau tháo nẹp, lấy thân vít</vt:lpstr>
      <vt:lpstr>BÍ QUYẾT?</vt:lpstr>
      <vt:lpstr>Thành quả thu hoạch  sau 3 giờ phẫu thuật:  2 lỗ to, xương chưa gãy…</vt:lpstr>
      <vt:lpstr>Các lỗ vít </vt:lpstr>
      <vt:lpstr>THẢO LUẬN</vt:lpstr>
      <vt:lpstr>Y VĂN</vt:lpstr>
      <vt:lpstr>Technical complications during removal of locking screws from locking compression plates: a prospective multicenter study. Schwarz, 2013 </vt:lpstr>
      <vt:lpstr>Difficulties encountered removing locked plates. Raja, 2012.</vt:lpstr>
      <vt:lpstr>Case Report: A Technique to Remove a Jammed Locking Screw from a Locking Plate. Kumar, 2011 1/ Lý do tháo và khả năng để thân vít lại:  - đau: có thể lấy mũ vít, để lại thân vít - bệnh nhân muốn: tùy thỏa thuận với bệnh nhân  2/ Kỹ thuật: cưa dĩa tạo khe nối từ bờ nẹp đến lỗ vít, lỗ vít này đến lỗ vít khác, dùng đục mỏng tách khe. =&gt; Kỹ thuật này được dùng lấy vít khóa rộng chày mác trong nẹp.</vt:lpstr>
      <vt:lpstr>Surgical technique: Simple technique for removing a locking recon plate with damaged screw heads. Gopinathan , 2013</vt:lpstr>
      <vt:lpstr>Complication with Removal of a Lumbar Spinal Locking Plate. Crawford, 2015</vt:lpstr>
      <vt:lpstr>Easy and Inexpensive Technique for Removal of Round Headed, Jammed Locking Screws in Distal Tibial Interlocking Plate. Singh, 2015</vt:lpstr>
      <vt:lpstr>KẾT LUẬN tháo nẹp vít khóa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BÌNH BỆNH ÁN</dc:title>
  <dc:creator>HP</dc:creator>
  <cp:lastModifiedBy>Administrator</cp:lastModifiedBy>
  <cp:revision>67</cp:revision>
  <dcterms:created xsi:type="dcterms:W3CDTF">2016-07-19T13:36:44Z</dcterms:created>
  <dcterms:modified xsi:type="dcterms:W3CDTF">2017-05-18T15:49:40Z</dcterms:modified>
</cp:coreProperties>
</file>