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27"/>
  </p:notesMasterIdLst>
  <p:sldIdLst>
    <p:sldId id="256" r:id="rId2"/>
    <p:sldId id="257" r:id="rId3"/>
    <p:sldId id="260" r:id="rId4"/>
    <p:sldId id="285" r:id="rId5"/>
    <p:sldId id="317" r:id="rId6"/>
    <p:sldId id="264" r:id="rId7"/>
    <p:sldId id="266" r:id="rId8"/>
    <p:sldId id="273" r:id="rId9"/>
    <p:sldId id="271" r:id="rId10"/>
    <p:sldId id="272" r:id="rId11"/>
    <p:sldId id="304" r:id="rId12"/>
    <p:sldId id="281" r:id="rId13"/>
    <p:sldId id="279" r:id="rId14"/>
    <p:sldId id="284" r:id="rId15"/>
    <p:sldId id="322" r:id="rId16"/>
    <p:sldId id="324" r:id="rId17"/>
    <p:sldId id="305" r:id="rId18"/>
    <p:sldId id="308" r:id="rId19"/>
    <p:sldId id="306" r:id="rId20"/>
    <p:sldId id="307" r:id="rId21"/>
    <p:sldId id="309" r:id="rId22"/>
    <p:sldId id="319" r:id="rId23"/>
    <p:sldId id="314" r:id="rId24"/>
    <p:sldId id="321" r:id="rId25"/>
    <p:sldId id="32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F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83" autoAdjust="0"/>
  </p:normalViewPr>
  <p:slideViewPr>
    <p:cSldViewPr>
      <p:cViewPr varScale="1">
        <p:scale>
          <a:sx n="80" d="100"/>
          <a:sy n="80" d="100"/>
        </p:scale>
        <p:origin x="-220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A278E-6B7B-4BDA-B36A-B208D38E65E3}" type="datetimeFigureOut">
              <a:rPr lang="en-US" smtClean="0"/>
              <a:t>5/20/17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06171-5C12-422F-804B-B19178EC9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1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06171-5C12-422F-804B-B19178EC978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D8BC-E038-4989-9569-2D346FEB701D}" type="datetimeFigureOut">
              <a:rPr lang="en-US" smtClean="0"/>
              <a:t>5/20/17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9F0E-81C8-4356-9940-577409A8E41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D8BC-E038-4989-9569-2D346FEB701D}" type="datetimeFigureOut">
              <a:rPr lang="en-US" smtClean="0"/>
              <a:t>5/20/17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9F0E-81C8-4356-9940-577409A8E4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D8BC-E038-4989-9569-2D346FEB701D}" type="datetimeFigureOut">
              <a:rPr lang="en-US" smtClean="0"/>
              <a:t>5/20/17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9F0E-81C8-4356-9940-577409A8E4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D8BC-E038-4989-9569-2D346FEB701D}" type="datetimeFigureOut">
              <a:rPr lang="en-US" smtClean="0"/>
              <a:t>5/20/17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9F0E-81C8-4356-9940-577409A8E4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D8BC-E038-4989-9569-2D346FEB701D}" type="datetimeFigureOut">
              <a:rPr lang="en-US" smtClean="0"/>
              <a:t>5/20/17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9F0E-81C8-4356-9940-577409A8E41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D8BC-E038-4989-9569-2D346FEB701D}" type="datetimeFigureOut">
              <a:rPr lang="en-US" smtClean="0"/>
              <a:t>5/20/17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9F0E-81C8-4356-9940-577409A8E4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D8BC-E038-4989-9569-2D346FEB701D}" type="datetimeFigureOut">
              <a:rPr lang="en-US" smtClean="0"/>
              <a:t>5/20/17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9F0E-81C8-4356-9940-577409A8E4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D8BC-E038-4989-9569-2D346FEB701D}" type="datetimeFigureOut">
              <a:rPr lang="en-US" smtClean="0"/>
              <a:t>5/20/17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159F0E-81C8-4356-9940-577409A8E4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D8BC-E038-4989-9569-2D346FEB701D}" type="datetimeFigureOut">
              <a:rPr lang="en-US" smtClean="0"/>
              <a:t>5/20/17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9F0E-81C8-4356-9940-577409A8E4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D8BC-E038-4989-9569-2D346FEB701D}" type="datetimeFigureOut">
              <a:rPr lang="en-US" smtClean="0"/>
              <a:t>5/20/17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3159F0E-81C8-4356-9940-577409A8E4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E68D8BC-E038-4989-9569-2D346FEB701D}" type="datetimeFigureOut">
              <a:rPr lang="en-US" smtClean="0"/>
              <a:t>5/20/17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9F0E-81C8-4356-9940-577409A8E4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E68D8BC-E038-4989-9569-2D346FEB701D}" type="datetimeFigureOut">
              <a:rPr lang="en-US" smtClean="0"/>
              <a:t>5/20/17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3159F0E-81C8-4356-9940-577409A8E41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hyperlink" Target="https://en.wikipedia.org/wiki/Digital_object_identifier" TargetMode="External"/><Relationship Id="rId20" Type="http://schemas.openxmlformats.org/officeDocument/2006/relationships/hyperlink" Target="http://www.ncbi.nlm.nih.gov/pubmedhealth/PMH0001967/" TargetMode="External"/><Relationship Id="rId21" Type="http://schemas.openxmlformats.org/officeDocument/2006/relationships/hyperlink" Target="http://www.nlm.nih.gov/medlineplus/ency/article/000972.htm" TargetMode="External"/><Relationship Id="rId10" Type="http://schemas.openxmlformats.org/officeDocument/2006/relationships/hyperlink" Target="https://dx.doi.org/10.1007/s11999-012-2452-y" TargetMode="External"/><Relationship Id="rId11" Type="http://schemas.openxmlformats.org/officeDocument/2006/relationships/hyperlink" Target="https://www.ncbi.nlm.nih.gov/pubmed/23054509" TargetMode="External"/><Relationship Id="rId12" Type="http://schemas.openxmlformats.org/officeDocument/2006/relationships/hyperlink" Target="http://emedicine.medscape.com/article/91596-overview" TargetMode="External"/><Relationship Id="rId13" Type="http://schemas.openxmlformats.org/officeDocument/2006/relationships/hyperlink" Target="http://orthoinfo.aaos.org/topic.cfm?topic=a00052" TargetMode="External"/><Relationship Id="rId14" Type="http://schemas.openxmlformats.org/officeDocument/2006/relationships/hyperlink" Target="http://www.aafp.org/afp/2010/0801/p258.html" TargetMode="External"/><Relationship Id="rId15" Type="http://schemas.openxmlformats.org/officeDocument/2006/relationships/hyperlink" Target="http://www.jaaos.org/content/19/11/667.long" TargetMode="External"/><Relationship Id="rId16" Type="http://schemas.openxmlformats.org/officeDocument/2006/relationships/hyperlink" Target="https://www.ncbi.nlm.nih.gov/pubmed/22052643" TargetMode="External"/><Relationship Id="rId17" Type="http://schemas.openxmlformats.org/officeDocument/2006/relationships/hyperlink" Target="http://journals.lww.com/pedorthopaedics/pages/articleviewer.aspx?year=9000&amp;issue=00000&amp;article=99648&amp;type=abstract" TargetMode="External"/><Relationship Id="rId18" Type="http://schemas.openxmlformats.org/officeDocument/2006/relationships/hyperlink" Target="https://dx.doi.org/10.1097/BPO.0000000000000379" TargetMode="External"/><Relationship Id="rId19" Type="http://schemas.openxmlformats.org/officeDocument/2006/relationships/hyperlink" Target="https://www.ncbi.nlm.nih.gov/pubmed/25526584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en.wikipedia.org/wiki/PubMed_Identifier" TargetMode="External"/><Relationship Id="rId4" Type="http://schemas.openxmlformats.org/officeDocument/2006/relationships/hyperlink" Target="https://www.ncbi.nlm.nih.gov/pubmed/20672790" TargetMode="External"/><Relationship Id="rId5" Type="http://schemas.openxmlformats.org/officeDocument/2006/relationships/hyperlink" Target="https://en.wikipedia.org/wiki/International_Standard_Book_Number" TargetMode="External"/><Relationship Id="rId6" Type="http://schemas.openxmlformats.org/officeDocument/2006/relationships/hyperlink" Target="https://en.wikipedia.org/wiki/Special:BookSources/9781437707557" TargetMode="External"/><Relationship Id="rId7" Type="http://schemas.openxmlformats.org/officeDocument/2006/relationships/hyperlink" Target="http://www.aafp.org/afp/1998/0501/p2135.html" TargetMode="External"/><Relationship Id="rId8" Type="http://schemas.openxmlformats.org/officeDocument/2006/relationships/hyperlink" Target="https://www.ncbi.nlm.nih.gov/pubmed/9606305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8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4744"/>
            <a:ext cx="9144000" cy="216023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52FF24"/>
                </a:solidFill>
                <a:latin typeface="Times New Roman" pitchFamily="18" charset="0"/>
              </a:rPr>
              <a:t>TRƯỢT CHỎM XƯƠNG ĐÙI </a:t>
            </a:r>
            <a:r>
              <a:rPr lang="en-US" b="1" dirty="0" err="1" smtClean="0">
                <a:solidFill>
                  <a:srgbClr val="52FF24"/>
                </a:solidFill>
                <a:latin typeface="Times New Roman" pitchFamily="18" charset="0"/>
              </a:rPr>
              <a:t>Ở</a:t>
            </a:r>
            <a:r>
              <a:rPr lang="en-US" b="1" dirty="0" smtClean="0">
                <a:solidFill>
                  <a:srgbClr val="52FF24"/>
                </a:solidFill>
                <a:latin typeface="Times New Roman" pitchFamily="18" charset="0"/>
              </a:rPr>
              <a:t> NGƯỜI </a:t>
            </a:r>
            <a:r>
              <a:rPr lang="en-US" dirty="0" err="1" smtClean="0">
                <a:solidFill>
                  <a:srgbClr val="52FF24"/>
                </a:solidFill>
                <a:latin typeface="Times New Roman" pitchFamily="18" charset="0"/>
              </a:rPr>
              <a:t>lớn</a:t>
            </a:r>
            <a:r>
              <a:rPr lang="en-US" dirty="0" smtClean="0">
                <a:solidFill>
                  <a:srgbClr val="52FF24"/>
                </a:solidFill>
                <a:latin typeface="Times New Roman" pitchFamily="18" charset="0"/>
              </a:rPr>
              <a:t> – </a:t>
            </a:r>
            <a:r>
              <a:rPr lang="en-US" dirty="0" err="1" smtClean="0">
                <a:solidFill>
                  <a:srgbClr val="52FF24"/>
                </a:solidFill>
                <a:latin typeface="Times New Roman" pitchFamily="18" charset="0"/>
              </a:rPr>
              <a:t>báo</a:t>
            </a:r>
            <a:r>
              <a:rPr lang="en-US" dirty="0" smtClean="0">
                <a:solidFill>
                  <a:srgbClr val="52FF24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52FF24"/>
                </a:solidFill>
                <a:latin typeface="Times New Roman" pitchFamily="18" charset="0"/>
              </a:rPr>
              <a:t>cáo</a:t>
            </a:r>
            <a:r>
              <a:rPr lang="en-US" dirty="0" smtClean="0">
                <a:solidFill>
                  <a:srgbClr val="52FF24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52FF24"/>
                </a:solidFill>
                <a:latin typeface="Times New Roman" pitchFamily="18" charset="0"/>
              </a:rPr>
              <a:t>một</a:t>
            </a:r>
            <a:r>
              <a:rPr lang="en-US" dirty="0" smtClean="0">
                <a:solidFill>
                  <a:srgbClr val="52FF24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52FF24"/>
                </a:solidFill>
                <a:latin typeface="Times New Roman" pitchFamily="18" charset="0"/>
              </a:rPr>
              <a:t>trường</a:t>
            </a:r>
            <a:r>
              <a:rPr lang="en-US" dirty="0" smtClean="0">
                <a:solidFill>
                  <a:srgbClr val="52FF24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52FF24"/>
                </a:solidFill>
                <a:latin typeface="Times New Roman" pitchFamily="18" charset="0"/>
              </a:rPr>
              <a:t>hợp</a:t>
            </a:r>
            <a:r>
              <a:rPr lang="en-US" b="1" dirty="0" smtClean="0">
                <a:solidFill>
                  <a:srgbClr val="52FF24"/>
                </a:solidFill>
                <a:latin typeface="Times New Roman" pitchFamily="18" charset="0"/>
              </a:rPr>
              <a:t/>
            </a:r>
            <a:br>
              <a:rPr lang="en-US" b="1" dirty="0" smtClean="0">
                <a:solidFill>
                  <a:srgbClr val="52FF24"/>
                </a:solidFill>
                <a:latin typeface="Times New Roman" pitchFamily="18" charset="0"/>
              </a:rPr>
            </a:br>
            <a:r>
              <a:rPr lang="en-US" b="1" dirty="0" smtClean="0">
                <a:solidFill>
                  <a:srgbClr val="52FF24"/>
                </a:solidFill>
                <a:latin typeface="Times New Roman" pitchFamily="18" charset="0"/>
              </a:rPr>
              <a:t/>
            </a:r>
            <a:br>
              <a:rPr lang="en-US" b="1" dirty="0" smtClean="0">
                <a:solidFill>
                  <a:srgbClr val="52FF24"/>
                </a:solidFill>
                <a:latin typeface="Times New Roman" pitchFamily="18" charset="0"/>
              </a:rPr>
            </a:br>
            <a:endParaRPr lang="en-US" b="1" dirty="0">
              <a:solidFill>
                <a:srgbClr val="52FF24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5435932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BS </a:t>
            </a:r>
            <a:r>
              <a:rPr lang="en-US" sz="2400" b="1" dirty="0" err="1" smtClean="0"/>
              <a:t>Đỗ</a:t>
            </a:r>
            <a:r>
              <a:rPr lang="en-US" sz="2400" b="1" dirty="0" smtClean="0"/>
              <a:t> </a:t>
            </a:r>
            <a:r>
              <a:rPr lang="en-US" sz="2400" b="1" dirty="0" err="1"/>
              <a:t>Anh</a:t>
            </a:r>
            <a:r>
              <a:rPr lang="en-US" sz="2400" b="1" dirty="0"/>
              <a:t> </a:t>
            </a:r>
            <a:r>
              <a:rPr lang="en-US" sz="2400" b="1" dirty="0" err="1" smtClean="0"/>
              <a:t>Chiến</a:t>
            </a:r>
            <a:r>
              <a:rPr lang="en-US" sz="2400" b="1" dirty="0" smtClean="0"/>
              <a:t> – BV CT</a:t>
            </a:r>
            <a:r>
              <a:rPr lang="en-US" sz="2400" dirty="0"/>
              <a:t>CH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65218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52FF24"/>
                </a:solidFill>
              </a:rPr>
              <a:t>CHẨN </a:t>
            </a:r>
            <a:r>
              <a:rPr lang="en-US" b="1" dirty="0" smtClean="0">
                <a:solidFill>
                  <a:srgbClr val="52FF24"/>
                </a:solidFill>
              </a:rPr>
              <a:t>ĐOÁN</a:t>
            </a:r>
            <a:endParaRPr lang="en-US" b="1" dirty="0">
              <a:solidFill>
                <a:srgbClr val="52FF24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36576" lv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21t,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phẫu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nguyệt,thể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XQ,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Chẩn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6576" lvl="0" indent="0">
              <a:buNone/>
            </a:pP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lvl="0" indent="0" algn="ctr">
              <a:buNone/>
            </a:pPr>
            <a:r>
              <a:rPr lang="en-US" sz="4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TRƯỢT </a:t>
            </a:r>
            <a:r>
              <a:rPr lang="en-US" sz="40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CHỎM XƯƠNG ĐÙI </a:t>
            </a:r>
            <a:r>
              <a:rPr lang="en-US" sz="4000" b="1" i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</a:t>
            </a:r>
            <a:r>
              <a:rPr lang="en-US" sz="4000" b="1" i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i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III / </a:t>
            </a:r>
            <a:r>
              <a:rPr lang="en-US" sz="40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TUYẾN YÊN</a:t>
            </a: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82892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52FF24"/>
                </a:solidFill>
              </a:rPr>
              <a:t>ĐIỀU TRỊ </a:t>
            </a:r>
            <a:endParaRPr lang="en-US" dirty="0">
              <a:solidFill>
                <a:srgbClr val="52FF2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69160"/>
          </a:xfrm>
        </p:spPr>
        <p:txBody>
          <a:bodyPr>
            <a:noAutofit/>
          </a:bodyPr>
          <a:lstStyle/>
          <a:p>
            <a:pPr marL="550926" lvl="0" indent="-514350">
              <a:buAutoNum type="arabicPeriod"/>
            </a:pP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50926" lvl="0" indent="-514350">
              <a:buAutoNum type="arabicPeriod"/>
            </a:pP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chỏm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C-Arm</a:t>
            </a:r>
          </a:p>
          <a:p>
            <a:pPr marL="550926" lvl="0" indent="-514350">
              <a:buAutoNum type="arabicPeriod"/>
            </a:pP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78836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52FF24"/>
                </a:solidFill>
              </a:rPr>
              <a:t>XQ SAU MỔ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2" r="7050"/>
          <a:stretch/>
        </p:blipFill>
        <p:spPr>
          <a:xfrm>
            <a:off x="251520" y="1196751"/>
            <a:ext cx="5786409" cy="4580593"/>
          </a:xfrm>
        </p:spPr>
      </p:pic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5" t="-660" r="46" b="660"/>
          <a:stretch/>
        </p:blipFill>
        <p:spPr>
          <a:xfrm rot="5400000">
            <a:off x="5198027" y="2082892"/>
            <a:ext cx="4580593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85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94520" cy="4234482"/>
          </a:xfrm>
        </p:spPr>
        <p:txBody>
          <a:bodyPr>
            <a:normAutofit/>
          </a:bodyPr>
          <a:lstStyle/>
          <a:p>
            <a:r>
              <a:rPr lang="en-US" err="1" smtClean="0"/>
              <a:t>Sau</a:t>
            </a:r>
            <a:r>
              <a:rPr lang="en-US" smtClean="0"/>
              <a:t> </a:t>
            </a:r>
            <a:r>
              <a:rPr lang="en-US" err="1" smtClean="0"/>
              <a:t>mổ</a:t>
            </a:r>
            <a:r>
              <a:rPr lang="en-US" smtClean="0"/>
              <a:t> 3 </a:t>
            </a:r>
            <a:r>
              <a:rPr lang="en-US" err="1" smtClean="0"/>
              <a:t>tháng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7" r="4211"/>
          <a:stretch/>
        </p:blipFill>
        <p:spPr>
          <a:xfrm flipH="1">
            <a:off x="2267744" y="152752"/>
            <a:ext cx="2952328" cy="651660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0071" y="116633"/>
            <a:ext cx="3658905" cy="650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38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926976"/>
          </a:xfrm>
        </p:spPr>
        <p:txBody>
          <a:bodyPr/>
          <a:lstStyle/>
          <a:p>
            <a:pPr algn="ctr"/>
            <a:r>
              <a:rPr lang="en-US" err="1" smtClean="0"/>
              <a:t>Sau</a:t>
            </a:r>
            <a:r>
              <a:rPr lang="en-US" smtClean="0"/>
              <a:t> </a:t>
            </a:r>
            <a:r>
              <a:rPr lang="en-US" err="1" smtClean="0"/>
              <a:t>mổ</a:t>
            </a:r>
            <a:r>
              <a:rPr lang="en-US" smtClean="0"/>
              <a:t>  9 </a:t>
            </a:r>
            <a:r>
              <a:rPr lang="en-US" err="1" smtClean="0"/>
              <a:t>tháng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ownloads\_20160828_1339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4" y="1022364"/>
            <a:ext cx="4278972" cy="56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_20160828_134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22364"/>
            <a:ext cx="4680520" cy="56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608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" t="7425" b="5424"/>
          <a:stretch/>
        </p:blipFill>
        <p:spPr>
          <a:xfrm>
            <a:off x="192766" y="734291"/>
            <a:ext cx="4567713" cy="30547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" t="6421"/>
          <a:stretch/>
        </p:blipFill>
        <p:spPr>
          <a:xfrm>
            <a:off x="4782885" y="724834"/>
            <a:ext cx="4253611" cy="30642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5776" y="443711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Hình sau mổ 18 tháng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8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6408712"/>
          </a:xfrm>
        </p:spPr>
        <p:txBody>
          <a:bodyPr>
            <a:noAutofit/>
          </a:bodyPr>
          <a:lstStyle/>
          <a:p>
            <a:pPr marL="36576" lvl="0" indent="0" algn="ctr">
              <a:buNone/>
            </a:pPr>
            <a:r>
              <a:rPr lang="en-US" sz="4800" b="1" dirty="0" smtClean="0">
                <a:solidFill>
                  <a:srgbClr val="52FF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SCFE</a:t>
            </a:r>
            <a:r>
              <a:rPr lang="en-US" sz="3600" b="1" dirty="0" smtClean="0">
                <a:solidFill>
                  <a:srgbClr val="52FF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6576" lvl="0" indent="0" algn="ctr">
              <a:buNone/>
            </a:pPr>
            <a:r>
              <a:rPr lang="en-US" sz="3600" b="1" dirty="0" smtClean="0">
                <a:solidFill>
                  <a:srgbClr val="52FF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b="1" dirty="0">
                <a:solidFill>
                  <a:srgbClr val="52FF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Slipped capital femoral epiphysis </a:t>
            </a:r>
            <a:r>
              <a:rPr lang="en-US" sz="3600" b="1" dirty="0" smtClean="0">
                <a:solidFill>
                  <a:srgbClr val="52FF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6576" lvl="0" indent="0">
              <a:buNone/>
            </a:pPr>
            <a:r>
              <a:rPr lang="en-US" sz="3600" b="1" dirty="0" smtClean="0">
                <a:solidFill>
                  <a:srgbClr val="52FF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6576" lv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chỏm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10 -16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chẩn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chỏm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4466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9144000" cy="85010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52FF24"/>
                </a:solidFill>
              </a:rPr>
              <a:t>TRƯỢT CHỎM XƯƠNG ĐÙI (SCFE)</a:t>
            </a:r>
            <a:endParaRPr lang="en-US" sz="4000" b="1" dirty="0">
              <a:solidFill>
                <a:srgbClr val="52FF2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94730"/>
            <a:ext cx="8964488" cy="6062662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SCFE thường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do sự gia tăng áp lực lên vùng chỏm hoặc giảm khả năng chịu lực vùng chỏm</a:t>
            </a:r>
          </a:p>
          <a:p>
            <a:pPr marL="36576" lvl="0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Theo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số liệu thống kê:</a:t>
            </a:r>
          </a:p>
          <a:p>
            <a:pPr lvl="0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Thường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6576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+ B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éo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</a:p>
          <a:p>
            <a:pPr marL="36576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/ Nữ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(3/2)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+ N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gười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Mỹ gốc Phi</a:t>
            </a:r>
          </a:p>
          <a:p>
            <a:pPr marL="36576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Bình Dương</a:t>
            </a:r>
          </a:p>
          <a:p>
            <a:pPr marL="36576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+ Trong thời kỳ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nhanh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15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964488" cy="85010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52FF24"/>
                </a:solidFill>
              </a:rPr>
              <a:t>TRƯỢT CHỎM XƯƠNG ĐÙI (SCFE)</a:t>
            </a:r>
            <a:endParaRPr lang="en-US" sz="4000" b="1" dirty="0">
              <a:solidFill>
                <a:srgbClr val="52FF2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94730"/>
            <a:ext cx="8964488" cy="6062662"/>
          </a:xfrm>
        </p:spPr>
        <p:txBody>
          <a:bodyPr>
            <a:normAutofit/>
          </a:bodyPr>
          <a:lstStyle/>
          <a:p>
            <a:pPr lvl="0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Tuổi: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13.4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tuổi ở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12.2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tuổi ở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gái 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Vị trí : T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rái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gặp nhiều hơn hai bên từ 17-50%</a:t>
            </a:r>
          </a:p>
          <a:p>
            <a:pPr lvl="0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guy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cơ :</a:t>
            </a:r>
          </a:p>
          <a:p>
            <a:pPr marL="36576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+ Xương đùi hoặc ổ cối ngả sau</a:t>
            </a:r>
          </a:p>
          <a:p>
            <a:pPr marL="36576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+ Béo phì </a:t>
            </a: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Tiền sử xạ trị </a:t>
            </a:r>
          </a:p>
          <a:p>
            <a:pPr marL="36576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+ Bệnh lí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tiết: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Suy giáp, suy tuyến yên,  loạn dưỡng xương do suy thận</a:t>
            </a:r>
          </a:p>
          <a:p>
            <a:pPr marL="36576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85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706090"/>
          </a:xfrm>
        </p:spPr>
        <p:txBody>
          <a:bodyPr>
            <a:noAutofit/>
          </a:bodyPr>
          <a:lstStyle/>
          <a:p>
            <a:pPr algn="ctr"/>
            <a:r>
              <a:rPr lang="en-US" sz="6600" b="1" smtClean="0">
                <a:solidFill>
                  <a:srgbClr val="52FF24"/>
                </a:solidFill>
              </a:rPr>
              <a:t>Phân loại SCFE</a:t>
            </a:r>
            <a:endParaRPr lang="en-US" sz="6600" b="1">
              <a:solidFill>
                <a:srgbClr val="52FF24"/>
              </a:solidFill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" y="1844824"/>
            <a:ext cx="9115084" cy="4248472"/>
          </a:xfrm>
        </p:spPr>
      </p:pic>
    </p:spTree>
    <p:extLst>
      <p:ext uri="{BB962C8B-B14F-4D97-AF65-F5344CB8AC3E}">
        <p14:creationId xmlns:p14="http://schemas.microsoft.com/office/powerpoint/2010/main" val="2518407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76" y="274638"/>
            <a:ext cx="81876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rgbClr val="52FF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CÁO CA LÂM SÀNG</a:t>
            </a:r>
            <a:endParaRPr lang="en-US" sz="5400" b="1" dirty="0">
              <a:solidFill>
                <a:srgbClr val="52FF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328592"/>
          </a:xfrm>
        </p:spPr>
        <p:txBody>
          <a:bodyPr>
            <a:normAutofit lnSpcReduction="10000"/>
          </a:bodyPr>
          <a:lstStyle/>
          <a:p>
            <a:pPr marL="36576" lvl="0" indent="0">
              <a:buNone/>
            </a:pP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pPr lvl="0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(-)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094733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208912" cy="5472608"/>
          </a:xfrm>
        </p:spPr>
        <p:txBody>
          <a:bodyPr/>
          <a:lstStyle/>
          <a:p>
            <a:r>
              <a:rPr lang="en-US" smtClean="0"/>
              <a:t>Theo lâm sàng</a:t>
            </a:r>
          </a:p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70609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52FF24"/>
                </a:solidFill>
              </a:rPr>
              <a:t>TRƯỢT CHỎM XƯƠNG ĐÙI (SCFE)</a:t>
            </a:r>
            <a:endParaRPr lang="en-US" sz="4000" b="1" dirty="0">
              <a:solidFill>
                <a:srgbClr val="52FF24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741682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0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5400600"/>
          </a:xfrm>
        </p:spPr>
        <p:txBody>
          <a:bodyPr/>
          <a:lstStyle/>
          <a:p>
            <a:r>
              <a:rPr lang="en-US" smtClean="0"/>
              <a:t>Theo hình ảnh học :</a:t>
            </a:r>
          </a:p>
          <a:p>
            <a:pPr marL="36576" indent="0">
              <a:buNone/>
            </a:pP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388" y="44624"/>
            <a:ext cx="8856662" cy="1138237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rgbClr val="52FF24"/>
                </a:solidFill>
              </a:rPr>
              <a:t>Phân</a:t>
            </a:r>
            <a:r>
              <a:rPr lang="en-US" sz="6000" b="1" dirty="0" smtClean="0">
                <a:solidFill>
                  <a:srgbClr val="52FF24"/>
                </a:solidFill>
              </a:rPr>
              <a:t> </a:t>
            </a:r>
            <a:r>
              <a:rPr lang="en-US" sz="6000" b="1" dirty="0" err="1" smtClean="0">
                <a:solidFill>
                  <a:srgbClr val="52FF24"/>
                </a:solidFill>
              </a:rPr>
              <a:t>loại</a:t>
            </a:r>
            <a:r>
              <a:rPr lang="en-US" sz="6000" b="1" dirty="0" smtClean="0">
                <a:solidFill>
                  <a:srgbClr val="52FF24"/>
                </a:solidFill>
              </a:rPr>
              <a:t> SCFE</a:t>
            </a:r>
            <a:endParaRPr lang="en-US" sz="6000" b="1" dirty="0">
              <a:solidFill>
                <a:srgbClr val="52FF24"/>
              </a:solidFill>
            </a:endParaRPr>
          </a:p>
        </p:txBody>
      </p:sp>
      <p:pic>
        <p:nvPicPr>
          <p:cNvPr id="5" name="Content Placeholder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05584"/>
            <a:ext cx="7416824" cy="479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70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26" y="2090773"/>
            <a:ext cx="6427134" cy="41465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404664"/>
            <a:ext cx="6480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52FF24"/>
                </a:solidFill>
              </a:rPr>
              <a:t>Kline’s Line</a:t>
            </a:r>
            <a:endParaRPr lang="en-US" sz="6600" b="1" dirty="0">
              <a:solidFill>
                <a:srgbClr val="52FF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0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52FF24"/>
                </a:solidFill>
              </a:rPr>
              <a:t>BIẾN CHỨNG</a:t>
            </a:r>
            <a:endParaRPr lang="en-US" sz="6600" b="1" dirty="0">
              <a:solidFill>
                <a:srgbClr val="52FF2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435280" cy="4277072"/>
          </a:xfrm>
        </p:spPr>
        <p:txBody>
          <a:bodyPr>
            <a:norm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oại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endParaRPr lang="en-US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sụn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56298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91264" cy="5865515"/>
          </a:xfrm>
        </p:spPr>
        <p:txBody>
          <a:bodyPr>
            <a:normAutofit fontScale="32500" lnSpcReduction="20000"/>
          </a:bodyPr>
          <a:lstStyle/>
          <a:p>
            <a:pPr marL="36576" indent="0">
              <a:buNone/>
            </a:pPr>
            <a:r>
              <a:rPr lang="en-US" sz="3700" i="1"/>
              <a:t> </a:t>
            </a:r>
            <a:endParaRPr lang="en-US" sz="3700"/>
          </a:p>
          <a:p>
            <a:r>
              <a:rPr lang="en-US" sz="7400" i="1"/>
              <a:t>Tài liệu tham khảo:</a:t>
            </a:r>
            <a:endParaRPr lang="en-US" sz="7400"/>
          </a:p>
          <a:p>
            <a:pPr lvl="0"/>
            <a:r>
              <a:rPr lang="en-US" sz="3700"/>
              <a:t> </a:t>
            </a:r>
            <a:r>
              <a:rPr lang="en-US" sz="3700" i="1"/>
              <a:t>Peck, D. (2010). "Slipped capital femoral epiphysis: Diagnosis and management". American family physician. </a:t>
            </a:r>
            <a:r>
              <a:rPr lang="en-US" sz="3700" b="1" i="1"/>
              <a:t>82</a:t>
            </a:r>
            <a:r>
              <a:rPr lang="en-US" sz="3700" i="1"/>
              <a:t> (3): 258–262. </a:t>
            </a:r>
            <a:r>
              <a:rPr lang="en-US" sz="3700" u="sng">
                <a:hlinkClick r:id="rId3" tooltip="PubMed Identifier"/>
              </a:rPr>
              <a:t>PMID</a:t>
            </a:r>
            <a:r>
              <a:rPr lang="en-US" sz="3700" i="1"/>
              <a:t> </a:t>
            </a:r>
            <a:r>
              <a:rPr lang="en-US" sz="3700" u="sng">
                <a:hlinkClick r:id="rId4"/>
              </a:rPr>
              <a:t>20672790</a:t>
            </a:r>
            <a:r>
              <a:rPr lang="en-US" sz="3700" i="1"/>
              <a:t>.</a:t>
            </a:r>
            <a:endParaRPr lang="en-US" sz="3700"/>
          </a:p>
          <a:p>
            <a:pPr lvl="0"/>
            <a:r>
              <a:rPr lang="en-US" sz="3700"/>
              <a:t> </a:t>
            </a:r>
            <a:r>
              <a:rPr lang="en-US" sz="3700" i="1"/>
              <a:t>Kliegman, Robert M. Nelson textbook of pediatrics. (19th ed.). Philadelphia: Saunders. p. 2363. </a:t>
            </a:r>
            <a:r>
              <a:rPr lang="en-US" sz="3700" u="sng">
                <a:hlinkClick r:id="rId5" tooltip="International Standard Book Number"/>
              </a:rPr>
              <a:t>ISBN</a:t>
            </a:r>
            <a:r>
              <a:rPr lang="en-US" sz="3700" i="1"/>
              <a:t> </a:t>
            </a:r>
            <a:r>
              <a:rPr lang="en-US" sz="3700" u="sng">
                <a:hlinkClick r:id="rId6" tooltip="Special:BookSources/9781437707557"/>
              </a:rPr>
              <a:t>9781437707557</a:t>
            </a:r>
            <a:r>
              <a:rPr lang="en-US" sz="3700" i="1"/>
              <a:t>.</a:t>
            </a:r>
            <a:endParaRPr lang="en-US" sz="3700"/>
          </a:p>
          <a:p>
            <a:pPr lvl="0"/>
            <a:r>
              <a:rPr lang="en-US" sz="3700" i="1" smtClean="0"/>
              <a:t>Loder</a:t>
            </a:r>
            <a:r>
              <a:rPr lang="en-US" sz="3700" i="1"/>
              <a:t>, RT (1 May 1998). </a:t>
            </a:r>
            <a:r>
              <a:rPr lang="en-US" sz="3700" u="sng">
                <a:hlinkClick r:id="rId7"/>
              </a:rPr>
              <a:t>"Slipped capital femoral epiphysis."</a:t>
            </a:r>
            <a:r>
              <a:rPr lang="en-US" sz="3700" i="1"/>
              <a:t>. American family physician. </a:t>
            </a:r>
            <a:r>
              <a:rPr lang="en-US" sz="3700" b="1" i="1"/>
              <a:t>57</a:t>
            </a:r>
            <a:r>
              <a:rPr lang="en-US" sz="3700" i="1"/>
              <a:t> (9): 2135–42, 2148–50. </a:t>
            </a:r>
            <a:r>
              <a:rPr lang="en-US" sz="3700" u="sng">
                <a:hlinkClick r:id="rId3" tooltip="PubMed Identifier"/>
              </a:rPr>
              <a:t>PMID</a:t>
            </a:r>
            <a:r>
              <a:rPr lang="en-US" sz="3700" i="1"/>
              <a:t> </a:t>
            </a:r>
            <a:r>
              <a:rPr lang="en-US" sz="3700" u="sng">
                <a:hlinkClick r:id="rId8"/>
              </a:rPr>
              <a:t>9606305</a:t>
            </a:r>
            <a:r>
              <a:rPr lang="en-US" sz="3700" i="1"/>
              <a:t>. Retrieved 30 November 2012.</a:t>
            </a:r>
            <a:endParaRPr lang="en-US" sz="3700"/>
          </a:p>
          <a:p>
            <a:pPr lvl="0"/>
            <a:r>
              <a:rPr lang="en-US" sz="3700" i="1" smtClean="0"/>
              <a:t>Novais</a:t>
            </a:r>
            <a:r>
              <a:rPr lang="en-US" sz="3700" i="1"/>
              <a:t>, Eduardo N.; Millis, Michael B. (December 2012). "Slipped Capital Femoral Epiphysis: Prevalence, Pathogenesis, and Natural History". Clinical Orthopaedics and Related Research®. </a:t>
            </a:r>
            <a:r>
              <a:rPr lang="en-US" sz="3700" b="1" i="1"/>
              <a:t>470</a:t>
            </a:r>
            <a:r>
              <a:rPr lang="en-US" sz="3700" i="1"/>
              <a:t> (12): 3432–3438. </a:t>
            </a:r>
            <a:r>
              <a:rPr lang="en-US" sz="3700" u="sng">
                <a:hlinkClick r:id="rId9" tooltip="Digital object identifier"/>
              </a:rPr>
              <a:t>doi</a:t>
            </a:r>
            <a:r>
              <a:rPr lang="en-US" sz="3700" i="1"/>
              <a:t>:</a:t>
            </a:r>
            <a:r>
              <a:rPr lang="en-US" sz="3700" u="sng">
                <a:hlinkClick r:id="rId10"/>
              </a:rPr>
              <a:t>10.1007/s11999-012-2452-y</a:t>
            </a:r>
            <a:r>
              <a:rPr lang="en-US" sz="3700" i="1"/>
              <a:t>. </a:t>
            </a:r>
            <a:r>
              <a:rPr lang="en-US" sz="3700" u="sng">
                <a:hlinkClick r:id="rId3" tooltip="PubMed Identifier"/>
              </a:rPr>
              <a:t>PMID</a:t>
            </a:r>
            <a:r>
              <a:rPr lang="en-US" sz="3700" i="1"/>
              <a:t> </a:t>
            </a:r>
            <a:r>
              <a:rPr lang="en-US" sz="3700" u="sng">
                <a:hlinkClick r:id="rId11"/>
              </a:rPr>
              <a:t>23054509</a:t>
            </a:r>
            <a:r>
              <a:rPr lang="en-US" sz="3700" i="1"/>
              <a:t>.</a:t>
            </a:r>
            <a:endParaRPr lang="en-US" sz="3700"/>
          </a:p>
          <a:p>
            <a:pPr lvl="0"/>
            <a:r>
              <a:rPr lang="en-US" sz="3700" i="1" smtClean="0"/>
              <a:t>Walter</a:t>
            </a:r>
            <a:r>
              <a:rPr lang="en-US" sz="3700" i="1"/>
              <a:t>, Kevin. </a:t>
            </a:r>
            <a:r>
              <a:rPr lang="en-US" sz="3700" u="sng">
                <a:hlinkClick r:id="rId12"/>
              </a:rPr>
              <a:t>"Slipped Capital Femoral Epiphysis"</a:t>
            </a:r>
            <a:r>
              <a:rPr lang="en-US" sz="3700" i="1"/>
              <a:t>. WebMD, LLC. Medscape. Retrieved 1 December 2012.</a:t>
            </a:r>
            <a:endParaRPr lang="en-US" sz="3700"/>
          </a:p>
          <a:p>
            <a:pPr lvl="0"/>
            <a:r>
              <a:rPr lang="en-US" sz="3700" i="1" smtClean="0"/>
              <a:t>Pediatric </a:t>
            </a:r>
            <a:r>
              <a:rPr lang="en-US" sz="3700" i="1"/>
              <a:t>Orthopaedic Society of North America. </a:t>
            </a:r>
            <a:r>
              <a:rPr lang="en-US" sz="3700" u="sng">
                <a:hlinkClick r:id="rId13"/>
              </a:rPr>
              <a:t>"Slipped Capital Femoral Epiphysis"</a:t>
            </a:r>
            <a:r>
              <a:rPr lang="en-US" sz="3700" i="1"/>
              <a:t>. American Academy of Orthopaedic Surgeons. Retrieved 1 December 2012.</a:t>
            </a:r>
            <a:endParaRPr lang="en-US" sz="3700"/>
          </a:p>
          <a:p>
            <a:pPr lvl="0"/>
            <a:r>
              <a:rPr lang="en-US" sz="3700"/>
              <a:t> </a:t>
            </a:r>
            <a:r>
              <a:rPr lang="en-US" sz="3700" i="1"/>
              <a:t>Peck, David (Aug 1, 2010). </a:t>
            </a:r>
            <a:r>
              <a:rPr lang="en-US" sz="3700" u="sng">
                <a:hlinkClick r:id="rId14"/>
              </a:rPr>
              <a:t>"Slipped capital femoral epiphysis: diagnosis and management."</a:t>
            </a:r>
            <a:r>
              <a:rPr lang="en-US" sz="3700" i="1"/>
              <a:t>. American Family Physician. </a:t>
            </a:r>
            <a:r>
              <a:rPr lang="en-US" sz="3700" b="1" i="1"/>
              <a:t>82</a:t>
            </a:r>
            <a:r>
              <a:rPr lang="en-US" sz="3700" i="1"/>
              <a:t> (3): 258–62. </a:t>
            </a:r>
            <a:r>
              <a:rPr lang="en-US" sz="3700" u="sng">
                <a:hlinkClick r:id="rId3" tooltip="PubMed Identifier"/>
              </a:rPr>
              <a:t>PMID</a:t>
            </a:r>
            <a:r>
              <a:rPr lang="en-US" sz="3700" i="1"/>
              <a:t> </a:t>
            </a:r>
            <a:r>
              <a:rPr lang="en-US" sz="3700" u="sng">
                <a:hlinkClick r:id="rId4"/>
              </a:rPr>
              <a:t>20672790</a:t>
            </a:r>
            <a:r>
              <a:rPr lang="en-US" sz="3700" i="1"/>
              <a:t>. Retrieved 1 December 2012.</a:t>
            </a:r>
            <a:endParaRPr lang="en-US" sz="3700"/>
          </a:p>
          <a:p>
            <a:pPr lvl="0"/>
            <a:r>
              <a:rPr lang="en-US" sz="3700"/>
              <a:t> </a:t>
            </a:r>
            <a:r>
              <a:rPr lang="en-US" sz="3700" i="1"/>
              <a:t>Kuzyk, Paul R.; Kim, YJ; Millis, MB (Nov 2011). </a:t>
            </a:r>
            <a:r>
              <a:rPr lang="en-US" sz="3700" u="sng">
                <a:hlinkClick r:id="rId15"/>
              </a:rPr>
              <a:t>"Surgical management of healed slipped capital femoral epiphysis."</a:t>
            </a:r>
            <a:r>
              <a:rPr lang="en-US" sz="3700" i="1"/>
              <a:t>. The Journal of the American Academy of Orthopaedic Surgeons. </a:t>
            </a:r>
            <a:r>
              <a:rPr lang="en-US" sz="3700" b="1" i="1"/>
              <a:t>19</a:t>
            </a:r>
            <a:r>
              <a:rPr lang="en-US" sz="3700" i="1"/>
              <a:t> (11): 667–77. </a:t>
            </a:r>
            <a:r>
              <a:rPr lang="en-US" sz="3700" u="sng">
                <a:hlinkClick r:id="rId3" tooltip="PubMed Identifier"/>
              </a:rPr>
              <a:t>PMID</a:t>
            </a:r>
            <a:r>
              <a:rPr lang="en-US" sz="3700" i="1"/>
              <a:t> </a:t>
            </a:r>
            <a:r>
              <a:rPr lang="en-US" sz="3700" u="sng">
                <a:hlinkClick r:id="rId16"/>
              </a:rPr>
              <a:t>22052643</a:t>
            </a:r>
            <a:r>
              <a:rPr lang="en-US" sz="3700" i="1"/>
              <a:t>. Retrieved 1 December 2012.</a:t>
            </a:r>
            <a:endParaRPr lang="en-US" sz="3700"/>
          </a:p>
          <a:p>
            <a:pPr lvl="0"/>
            <a:r>
              <a:rPr lang="en-US" sz="3700" i="1" smtClean="0"/>
              <a:t>Merz</a:t>
            </a:r>
            <a:r>
              <a:rPr lang="en-US" sz="3700" i="1"/>
              <a:t>, Michael (2014). </a:t>
            </a:r>
            <a:r>
              <a:rPr lang="en-US" sz="3700" u="sng">
                <a:hlinkClick r:id="rId17"/>
              </a:rPr>
              <a:t>"Biomechanical Comparison of Perpendicular Versus Oblique In Situ Screw Fixation of Slipped Capital Femoral Epiphysis"</a:t>
            </a:r>
            <a:r>
              <a:rPr lang="en-US" sz="3700" i="1"/>
              <a:t>. J Pediatr Orthop. </a:t>
            </a:r>
            <a:r>
              <a:rPr lang="en-US" sz="3700" b="1" i="1"/>
              <a:t>35</a:t>
            </a:r>
            <a:r>
              <a:rPr lang="en-US" sz="3700" i="1"/>
              <a:t>: 816–20. </a:t>
            </a:r>
            <a:r>
              <a:rPr lang="en-US" sz="3700" u="sng">
                <a:hlinkClick r:id="rId9" tooltip="Digital object identifier"/>
              </a:rPr>
              <a:t>doi</a:t>
            </a:r>
            <a:r>
              <a:rPr lang="en-US" sz="3700" i="1"/>
              <a:t>:</a:t>
            </a:r>
            <a:r>
              <a:rPr lang="en-US" sz="3700" u="sng">
                <a:hlinkClick r:id="rId18"/>
              </a:rPr>
              <a:t>10.1097/BPO.0000000000000379</a:t>
            </a:r>
            <a:r>
              <a:rPr lang="en-US" sz="3700" i="1"/>
              <a:t>. </a:t>
            </a:r>
            <a:r>
              <a:rPr lang="en-US" sz="3700" u="sng">
                <a:hlinkClick r:id="rId3" tooltip="PubMed Identifier"/>
              </a:rPr>
              <a:t>PMID</a:t>
            </a:r>
            <a:r>
              <a:rPr lang="en-US" sz="3700" i="1"/>
              <a:t> </a:t>
            </a:r>
            <a:r>
              <a:rPr lang="en-US" sz="3700" u="sng">
                <a:hlinkClick r:id="rId19"/>
              </a:rPr>
              <a:t>25526584</a:t>
            </a:r>
            <a:r>
              <a:rPr lang="en-US" sz="3700" i="1"/>
              <a:t>.</a:t>
            </a:r>
            <a:endParaRPr lang="en-US" sz="3700"/>
          </a:p>
          <a:p>
            <a:pPr lvl="0"/>
            <a:r>
              <a:rPr lang="en-US" sz="3700" i="1" smtClean="0"/>
              <a:t>Kaneshiro</a:t>
            </a:r>
            <a:r>
              <a:rPr lang="en-US" sz="3700" i="1"/>
              <a:t>, Neil. </a:t>
            </a:r>
            <a:r>
              <a:rPr lang="en-US" sz="3700" u="sng">
                <a:hlinkClick r:id="rId20"/>
              </a:rPr>
              <a:t>"Slipped capital femoral epiphysis"</a:t>
            </a:r>
            <a:r>
              <a:rPr lang="en-US" sz="3700" i="1"/>
              <a:t>. U.S. National Library of Medicine. PubMed Health. Retrieved 1 December 2012.</a:t>
            </a:r>
            <a:endParaRPr lang="en-US" sz="3700"/>
          </a:p>
          <a:p>
            <a:pPr lvl="0"/>
            <a:r>
              <a:rPr lang="en-US" sz="3700"/>
              <a:t> </a:t>
            </a:r>
            <a:r>
              <a:rPr lang="en-US" sz="3700" u="sng">
                <a:hlinkClick r:id="rId21"/>
              </a:rPr>
              <a:t>"Slipped Capital Femoral Epiphysis"</a:t>
            </a:r>
            <a:r>
              <a:rPr lang="en-US" sz="3700" i="1"/>
              <a:t>. U.S. National Library of Medicine. National Institute of Health. Retrieved 1 December 2012.</a:t>
            </a:r>
            <a:endParaRPr lang="en-US" sz="37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35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908720"/>
            <a:ext cx="15121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XIN CHÂN THÀNH CẢM ƠN QUÝ ĐỒNG NGHIỆP</a:t>
            </a:r>
            <a:endParaRPr lang="en-US" sz="240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IMG_2325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47865" y="404664"/>
            <a:ext cx="4176464" cy="590465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66370" y="5517232"/>
            <a:ext cx="2421454" cy="1224136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smtClean="0"/>
              <a:t>18 THÁNG   SAU MỔ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59099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52FF24"/>
                </a:solidFill>
                <a:latin typeface="Times New Roman" pitchFamily="18" charset="0"/>
                <a:cs typeface="Times New Roman" pitchFamily="18" charset="0"/>
              </a:rPr>
              <a:t>KHÁM LÂM SÀNG</a:t>
            </a:r>
            <a:endParaRPr lang="en-US" sz="5400" b="1" dirty="0">
              <a:solidFill>
                <a:srgbClr val="52FF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i="1" u="sng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i="1" u="sng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i="1" u="sng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err="1" smtClean="0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3200" b="1" i="1" u="sng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buFontTx/>
              <a:buChar char="-"/>
            </a:pP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gầy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nhạt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: 145cm</a:t>
            </a:r>
          </a:p>
          <a:p>
            <a:pPr>
              <a:buFontTx/>
              <a:buChar char="-"/>
            </a:pP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36kg</a:t>
            </a:r>
          </a:p>
          <a:p>
            <a:pPr>
              <a:buFontTx/>
              <a:buChar char="-"/>
            </a:pP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định</a:t>
            </a:r>
          </a:p>
          <a:p>
            <a:pPr marL="36576" indent="0">
              <a:buNone/>
            </a:pPr>
            <a:r>
              <a:rPr lang="en-US" sz="3200" b="1" i="1" u="sng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Khám tim mạch, hô hấp, tiêu hóa, tiết niệu chưa phát hiện bất thường</a:t>
            </a:r>
          </a:p>
          <a:p>
            <a:pPr>
              <a:buFontTx/>
              <a:buChar char="-"/>
            </a:pP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478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800" b="1" i="1" u="sng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i="1" u="sng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u="sng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u="sng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4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u="sng" dirty="0" err="1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4800" b="1" i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>
              <a:buNone/>
            </a:pPr>
            <a:endParaRPr lang="en-US" sz="4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52FF24"/>
                </a:solidFill>
                <a:latin typeface="Times New Roman" pitchFamily="18" charset="0"/>
                <a:cs typeface="Times New Roman" pitchFamily="18" charset="0"/>
              </a:rPr>
              <a:t>KHÁM LÂM SÀNG</a:t>
            </a:r>
            <a:endParaRPr lang="en-US" sz="6000" dirty="0">
              <a:solidFill>
                <a:srgbClr val="52FF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596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Autofit/>
          </a:bodyPr>
          <a:lstStyle/>
          <a:p>
            <a:pPr lvl="0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marL="36576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2cm. </a:t>
            </a:r>
          </a:p>
          <a:p>
            <a:pPr marL="36576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52FF24"/>
                </a:solidFill>
                <a:latin typeface="Times New Roman" pitchFamily="18" charset="0"/>
                <a:cs typeface="Times New Roman" pitchFamily="18" charset="0"/>
              </a:rPr>
              <a:t>KHÁM LÂM SÀNG</a:t>
            </a:r>
            <a:endParaRPr lang="en-US" sz="5400" b="1" dirty="0">
              <a:solidFill>
                <a:srgbClr val="52FF2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641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52FF24"/>
                </a:solidFill>
                <a:latin typeface="Times New Roman" pitchFamily="18" charset="0"/>
                <a:cs typeface="Times New Roman" pitchFamily="18" charset="0"/>
              </a:rPr>
              <a:t>CẬN LÂM SÀNG</a:t>
            </a:r>
            <a:endParaRPr lang="en-US" b="1" dirty="0">
              <a:solidFill>
                <a:srgbClr val="52FF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181453"/>
          </a:xfrm>
        </p:spPr>
        <p:txBody>
          <a:bodyPr/>
          <a:lstStyle/>
          <a:p>
            <a:r>
              <a:rPr lang="en-US" smtClean="0"/>
              <a:t>XQUANG :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8" r="10521"/>
          <a:stretch/>
        </p:blipFill>
        <p:spPr>
          <a:xfrm rot="5400000">
            <a:off x="273563" y="2237306"/>
            <a:ext cx="4924466" cy="3960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643" r="21443" b="-643"/>
          <a:stretch/>
        </p:blipFill>
        <p:spPr>
          <a:xfrm rot="5400000">
            <a:off x="4104460" y="2395491"/>
            <a:ext cx="4885423" cy="366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61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3744416" cy="1642194"/>
          </a:xfrm>
        </p:spPr>
        <p:txBody>
          <a:bodyPr>
            <a:normAutofit/>
          </a:bodyPr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CẬN LÂM SÀNG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47264"/>
            <a:ext cx="2592288" cy="1257003"/>
          </a:xfrm>
        </p:spPr>
        <p:txBody>
          <a:bodyPr/>
          <a:lstStyle/>
          <a:p>
            <a:r>
              <a:rPr lang="en-US" smtClean="0"/>
              <a:t>MSCT: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8" t="2899" r="16100"/>
          <a:stretch/>
        </p:blipFill>
        <p:spPr>
          <a:xfrm rot="5400000">
            <a:off x="4141873" y="622609"/>
            <a:ext cx="5184576" cy="4316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" t="11185" r="3016"/>
          <a:stretch/>
        </p:blipFill>
        <p:spPr>
          <a:xfrm>
            <a:off x="179512" y="2060848"/>
            <a:ext cx="4266441" cy="223224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" t="9337" r="8331" b="13524"/>
          <a:stretch/>
        </p:blipFill>
        <p:spPr>
          <a:xfrm>
            <a:off x="179512" y="4509120"/>
            <a:ext cx="4194433" cy="200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9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Kết quả MRI sọ não: Teo mỏng tổ chức tuyến yên sao phẫu thuật + xạ trị, không thấy tổn thương gợi ý u tái phát trên MRI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38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52FF24"/>
                </a:solidFill>
                <a:latin typeface="Times New Roman" pitchFamily="18" charset="0"/>
                <a:cs typeface="Times New Roman" pitchFamily="18" charset="0"/>
              </a:rPr>
              <a:t>XÉT NGHIỆM </a:t>
            </a:r>
            <a:endParaRPr lang="en-US" b="1" dirty="0">
              <a:solidFill>
                <a:srgbClr val="52FF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204864"/>
            <a:ext cx="8363272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HCT: 29.4 %</a:t>
            </a:r>
          </a:p>
          <a:p>
            <a:pPr marL="0" indent="0">
              <a:buNone/>
            </a:pPr>
            <a:endParaRPr lang="en-US" sz="36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HGB: 9.6 G/</a:t>
            </a:r>
            <a:r>
              <a:rPr lang="en-US" sz="3600" err="1" smtClean="0">
                <a:latin typeface="Times New Roman" pitchFamily="18" charset="0"/>
                <a:cs typeface="Times New Roman" pitchFamily="18" charset="0"/>
              </a:rPr>
              <a:t>dL</a:t>
            </a:r>
            <a:endParaRPr lang="en-US" sz="36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360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3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1148</TotalTime>
  <Words>538</Words>
  <Application>Microsoft Macintosh PowerPoint</Application>
  <PresentationFormat>On-screen Show (4:3)</PresentationFormat>
  <Paragraphs>100</Paragraphs>
  <Slides>25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Technic</vt:lpstr>
      <vt:lpstr>TRƯỢT CHỎM XƯƠNG ĐÙI Ở NGƯỜI lớn – báo cáo một trường hợp  </vt:lpstr>
      <vt:lpstr>BÁO CÁO CA LÂM SÀNG</vt:lpstr>
      <vt:lpstr>KHÁM LÂM SÀNG</vt:lpstr>
      <vt:lpstr>KHÁM LÂM SÀNG</vt:lpstr>
      <vt:lpstr>KHÁM LÂM SÀNG</vt:lpstr>
      <vt:lpstr>CẬN LÂM SÀNG</vt:lpstr>
      <vt:lpstr>CẬN LÂM SÀNG</vt:lpstr>
      <vt:lpstr>PowerPoint Presentation</vt:lpstr>
      <vt:lpstr>XÉT NGHIỆM </vt:lpstr>
      <vt:lpstr>CHẨN ĐOÁN</vt:lpstr>
      <vt:lpstr>ĐIỀU TRỊ </vt:lpstr>
      <vt:lpstr>XQ SAU MỔ </vt:lpstr>
      <vt:lpstr>Sau mổ 3 tháng</vt:lpstr>
      <vt:lpstr>Sau mổ  9 tháng</vt:lpstr>
      <vt:lpstr>PowerPoint Presentation</vt:lpstr>
      <vt:lpstr>PowerPoint Presentation</vt:lpstr>
      <vt:lpstr>TRƯỢT CHỎM XƯƠNG ĐÙI (SCFE)</vt:lpstr>
      <vt:lpstr>TRƯỢT CHỎM XƯƠNG ĐÙI (SCFE)</vt:lpstr>
      <vt:lpstr>Phân loại SCFE</vt:lpstr>
      <vt:lpstr>TRƯỢT CHỎM XƯƠNG ĐÙI (SCFE)</vt:lpstr>
      <vt:lpstr>Phân loại SCFE</vt:lpstr>
      <vt:lpstr>PowerPoint Presentation</vt:lpstr>
      <vt:lpstr>BIẾN CHỨNG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Chien</cp:lastModifiedBy>
  <cp:revision>122</cp:revision>
  <dcterms:created xsi:type="dcterms:W3CDTF">2016-07-03T14:29:12Z</dcterms:created>
  <dcterms:modified xsi:type="dcterms:W3CDTF">2017-05-20T01:02:54Z</dcterms:modified>
</cp:coreProperties>
</file>