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6" r:id="rId2"/>
    <p:sldId id="346" r:id="rId3"/>
    <p:sldId id="349" r:id="rId4"/>
    <p:sldId id="350" r:id="rId5"/>
    <p:sldId id="351" r:id="rId6"/>
    <p:sldId id="352" r:id="rId7"/>
    <p:sldId id="348" r:id="rId8"/>
    <p:sldId id="347" r:id="rId9"/>
    <p:sldId id="312" r:id="rId10"/>
    <p:sldId id="326" r:id="rId11"/>
    <p:sldId id="353" r:id="rId12"/>
    <p:sldId id="354" r:id="rId13"/>
    <p:sldId id="355" r:id="rId14"/>
    <p:sldId id="356" r:id="rId15"/>
    <p:sldId id="357" r:id="rId16"/>
    <p:sldId id="358" r:id="rId17"/>
    <p:sldId id="35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FF"/>
    <a:srgbClr val="CBEBB3"/>
    <a:srgbClr val="FF3300"/>
    <a:srgbClr val="0000FF"/>
    <a:srgbClr val="FF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10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67C3403-40F6-455F-B849-7ED541498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23DE-1959-4E90-9BBA-C56EC859E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8DED9-ADE9-475C-BDCC-764A28E4D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4B2CC-F785-4344-BFC9-940F1753E4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7E6D4-1315-4EDC-AC69-6DBB12B95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73692-CC0B-405E-82D5-E283856D26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ED938-3E63-46ED-BD3E-E1E2C882D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040B1-2843-481F-979B-E798D50258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EFADCA-FAF3-486B-9C60-F3481788C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554D7-8BEC-4E6B-9202-2D7D1BC0EE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35900898-EA03-447D-A593-DBD922971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A63D3-38C0-4AAD-9A79-1EF6B70AC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D434E62-0FB2-4344-92F5-769CF1A76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1600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DỤNG CỤ VI PHẪU</a:t>
            </a:r>
            <a:br>
              <a:rPr lang="en-US" sz="48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DỤNG CỤ PHÓNG ĐẠI</a:t>
            </a:r>
            <a:endParaRPr lang="en-US" sz="4800" b="1" noProof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572000"/>
            <a:ext cx="5791200" cy="1066800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sz="2800" b="1" noProof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Bs Võ Hòa Khánh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2800" b="1" noProof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Khoa Vi Phẫu Tạo Hình- BV CTCH</a:t>
            </a:r>
            <a:endParaRPr lang="en-US" sz="2800" b="1" noProof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6470202"/>
            <a:ext cx="143340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 noProof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 – 03 -  2010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noProof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KÍNH </a:t>
            </a:r>
            <a:r>
              <a:rPr lang="en-US" sz="4000" b="1" noProof="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HiỂN</a:t>
            </a:r>
            <a:r>
              <a:rPr lang="en-US" sz="4000" b="1" noProof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 VI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9248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Gia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tăng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độ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phóng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đại</a:t>
            </a:r>
            <a:endParaRPr lang="en-US" sz="2600" noProof="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smtClean="0">
                <a:solidFill>
                  <a:srgbClr val="FFFF00"/>
                </a:solidFill>
              </a:rPr>
              <a:t>Cho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phép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quan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sát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các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cấu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trúc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với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nhiều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mức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độ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phóng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đại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khác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nhau</a:t>
            </a:r>
            <a:r>
              <a:rPr lang="en-US" sz="2600" noProof="0" dirty="0" smtClean="0">
                <a:solidFill>
                  <a:srgbClr val="FFFF00"/>
                </a:solidFill>
              </a:rPr>
              <a:t>,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thường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từ</a:t>
            </a:r>
            <a:r>
              <a:rPr lang="en-US" sz="2600" noProof="0" dirty="0" smtClean="0">
                <a:solidFill>
                  <a:srgbClr val="FFFF00"/>
                </a:solidFill>
              </a:rPr>
              <a:t> 4X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đến</a:t>
            </a:r>
            <a:r>
              <a:rPr lang="en-US" sz="2600" noProof="0" dirty="0" smtClean="0">
                <a:solidFill>
                  <a:srgbClr val="FFFF00"/>
                </a:solidFill>
              </a:rPr>
              <a:t> 20X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Có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khung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treo</a:t>
            </a:r>
            <a:r>
              <a:rPr lang="en-US" sz="2600" noProof="0" dirty="0" smtClean="0">
                <a:solidFill>
                  <a:srgbClr val="FFFF00"/>
                </a:solidFill>
              </a:rPr>
              <a:t> (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giá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đỡ</a:t>
            </a:r>
            <a:r>
              <a:rPr lang="en-US" sz="2600" noProof="0" dirty="0" smtClean="0">
                <a:solidFill>
                  <a:srgbClr val="FFFF00"/>
                </a:solidFill>
              </a:rPr>
              <a:t> )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di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động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riêng</a:t>
            </a:r>
            <a:endParaRPr lang="en-US" sz="2600" noProof="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Ảnh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nhìn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thấy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là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ảnh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nổi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cùng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chiều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với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vật</a:t>
            </a:r>
            <a:endParaRPr lang="en-US" sz="2600" noProof="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Có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ánh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sáng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riêng</a:t>
            </a:r>
            <a:endParaRPr lang="en-US" sz="2600" noProof="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Có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thể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điều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chỉnh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bằng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tay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hoặc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chân</a:t>
            </a:r>
            <a:endParaRPr lang="en-US" sz="2600" noProof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KÍNH HiỂN VI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500" r="9500" b="16667"/>
          <a:stretch>
            <a:fillRect/>
          </a:stretch>
        </p:blipFill>
        <p:spPr bwMode="auto">
          <a:xfrm rot="5400000">
            <a:off x="1342644" y="1933956"/>
            <a:ext cx="45537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HỆ THỐNG QUANG HỌC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9248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Dùng</a:t>
            </a:r>
            <a:r>
              <a:rPr lang="en-US" sz="2600" noProof="1" smtClean="0">
                <a:solidFill>
                  <a:srgbClr val="FFFF00"/>
                </a:solidFill>
              </a:rPr>
              <a:t> nguyên tắc của một kính thiên văn với 2 kính hội </a:t>
            </a:r>
            <a:r>
              <a:rPr lang="en-US" sz="2600" noProof="1" smtClean="0">
                <a:solidFill>
                  <a:srgbClr val="FFFF00"/>
                </a:solidFill>
              </a:rPr>
              <a:t>tụ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Vật kính : phóng đại </a:t>
            </a:r>
            <a:r>
              <a:rPr lang="en-US" sz="2600" noProof="1" smtClean="0">
                <a:solidFill>
                  <a:srgbClr val="FFFF00"/>
                </a:solidFill>
              </a:rPr>
              <a:t>thấp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Thị kính : độ phóng đại </a:t>
            </a:r>
            <a:r>
              <a:rPr lang="en-US" sz="2600" noProof="1" smtClean="0">
                <a:solidFill>
                  <a:srgbClr val="FFFF00"/>
                </a:solidFill>
              </a:rPr>
              <a:t>cao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Ảnh nhìn thấy là ảnh thật ngược chiều với </a:t>
            </a:r>
            <a:r>
              <a:rPr lang="en-US" sz="2600" noProof="1" smtClean="0">
                <a:solidFill>
                  <a:srgbClr val="FFFF00"/>
                </a:solidFill>
              </a:rPr>
              <a:t>vật</a:t>
            </a:r>
            <a:r>
              <a:rPr lang="en-US" sz="2600" noProof="1" smtClean="0">
                <a:solidFill>
                  <a:srgbClr val="FFFF00"/>
                </a:solidFill>
              </a:rPr>
              <a:t>, sau đó dùng 2 lăng kính vuông góc đối diện để xoay </a:t>
            </a:r>
            <a:r>
              <a:rPr lang="en-US" sz="2600" noProof="1" smtClean="0">
                <a:solidFill>
                  <a:srgbClr val="FFFF00"/>
                </a:solidFill>
              </a:rPr>
              <a:t>ảnh để có ảnh thuận chiều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Khoảng cách của thị kính có thể thay </a:t>
            </a:r>
            <a:r>
              <a:rPr lang="en-US" sz="2600" noProof="1" smtClean="0">
                <a:solidFill>
                  <a:srgbClr val="FFFF00"/>
                </a:solidFill>
              </a:rPr>
              <a:t>đổi</a:t>
            </a:r>
            <a:endParaRPr lang="en-US" sz="2600" noProof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HỆ THỐNG QUANG HỌC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9248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Thay</a:t>
            </a:r>
            <a:r>
              <a:rPr lang="en-US" sz="2600" noProof="1" smtClean="0">
                <a:solidFill>
                  <a:srgbClr val="FFFF00"/>
                </a:solidFill>
              </a:rPr>
              <a:t> đổi độ phóng đại bằng cách sử dụng núm xoay điều </a:t>
            </a:r>
            <a:r>
              <a:rPr lang="en-US" sz="2600" noProof="1" smtClean="0">
                <a:solidFill>
                  <a:srgbClr val="FFFF00"/>
                </a:solidFill>
              </a:rPr>
              <a:t>chỉnh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Thay đổi độ rõ nét bằng cách thay đổi khoảng cách làm việc và thị </a:t>
            </a:r>
            <a:r>
              <a:rPr lang="en-US" sz="2600" noProof="1" smtClean="0">
                <a:solidFill>
                  <a:srgbClr val="FFFF00"/>
                </a:solidFill>
              </a:rPr>
              <a:t>kính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Phẫu trường được nhìn thấy là một vòng tròn duy </a:t>
            </a:r>
            <a:r>
              <a:rPr lang="en-US" sz="2600" noProof="1" smtClean="0">
                <a:solidFill>
                  <a:srgbClr val="FFFF00"/>
                </a:solidFill>
              </a:rPr>
              <a:t>nhất</a:t>
            </a:r>
            <a:r>
              <a:rPr lang="en-US" sz="2600" noProof="1" smtClean="0">
                <a:solidFill>
                  <a:srgbClr val="FFFF00"/>
                </a:solidFill>
              </a:rPr>
              <a:t>, không so </a:t>
            </a:r>
            <a:r>
              <a:rPr lang="en-US" sz="2600" noProof="1" smtClean="0">
                <a:solidFill>
                  <a:srgbClr val="FFFF00"/>
                </a:solidFill>
              </a:rPr>
              <a:t>le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Đường kính phẫu trường thay đổi theo độ phóng </a:t>
            </a:r>
            <a:r>
              <a:rPr lang="en-US" sz="2600" noProof="1" smtClean="0">
                <a:solidFill>
                  <a:srgbClr val="FFFF00"/>
                </a:solidFill>
              </a:rPr>
              <a:t>đại</a:t>
            </a:r>
            <a:endParaRPr lang="en-US" sz="2600" noProof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HỆ THỐNG CHIẾU </a:t>
            </a:r>
            <a:r>
              <a:rPr lang="en-US" sz="40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9248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KHV có hệ thống chiếu sáng </a:t>
            </a:r>
            <a:r>
              <a:rPr lang="en-US" sz="2600" noProof="1" smtClean="0">
                <a:solidFill>
                  <a:srgbClr val="FFFF00"/>
                </a:solidFill>
              </a:rPr>
              <a:t>riêng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Độ chiếu sáng sẽ giảm khi gia tăng độ phóng </a:t>
            </a:r>
            <a:r>
              <a:rPr lang="en-US" sz="2600" noProof="1" smtClean="0">
                <a:solidFill>
                  <a:srgbClr val="FFFF00"/>
                </a:solidFill>
              </a:rPr>
              <a:t>đại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Sử dụng ánh sáng lạnh để ít làm gia tăng nhiệt độ </a:t>
            </a:r>
            <a:endParaRPr lang="en-US" sz="2600" noProof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HỆ THỐNG KHUNG TREO</a:t>
            </a:r>
            <a:endParaRPr lang="en-US" sz="4000" b="1" noProof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9248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Trụ</a:t>
            </a:r>
            <a:r>
              <a:rPr lang="en-US" sz="2600" noProof="1" smtClean="0">
                <a:solidFill>
                  <a:srgbClr val="FFFF00"/>
                </a:solidFill>
              </a:rPr>
              <a:t> đứng thường có bánh xe để di chuyển 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Có các </a:t>
            </a:r>
            <a:r>
              <a:rPr lang="en-US" sz="2600" noProof="1" smtClean="0">
                <a:solidFill>
                  <a:srgbClr val="FFFF00"/>
                </a:solidFill>
              </a:rPr>
              <a:t>cánh tay đòn </a:t>
            </a:r>
            <a:r>
              <a:rPr lang="en-US" sz="2600" noProof="1" smtClean="0">
                <a:solidFill>
                  <a:srgbClr val="FFFF00"/>
                </a:solidFill>
              </a:rPr>
              <a:t>ngang</a:t>
            </a:r>
            <a:r>
              <a:rPr lang="en-US" sz="2600" noProof="1" smtClean="0">
                <a:solidFill>
                  <a:srgbClr val="FFFF00"/>
                </a:solidFill>
              </a:rPr>
              <a:t>, dọc 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Mục tiêu giúp PTV điều chỉnh kính lên </a:t>
            </a:r>
            <a:r>
              <a:rPr lang="en-US" sz="2600" noProof="1" smtClean="0">
                <a:solidFill>
                  <a:srgbClr val="FFFF00"/>
                </a:solidFill>
              </a:rPr>
              <a:t>xuống</a:t>
            </a:r>
            <a:r>
              <a:rPr lang="en-US" sz="2600" noProof="1" smtClean="0">
                <a:solidFill>
                  <a:srgbClr val="FFFF00"/>
                </a:solidFill>
              </a:rPr>
              <a:t>, qua lại trong không gian 3 chiều </a:t>
            </a:r>
            <a:endParaRPr lang="en-US" sz="2600" noProof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HỆ THỐNG ĐiỀU CHỈNH</a:t>
            </a:r>
            <a:endParaRPr lang="en-US" sz="4000" b="1" noProof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924800" cy="2514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Núm</a:t>
            </a:r>
            <a:r>
              <a:rPr lang="en-US" sz="2600" noProof="1" smtClean="0">
                <a:solidFill>
                  <a:srgbClr val="FFFF00"/>
                </a:solidFill>
              </a:rPr>
              <a:t> điều chỉnh bằng </a:t>
            </a:r>
            <a:r>
              <a:rPr lang="en-US" sz="2600" noProof="1" smtClean="0">
                <a:solidFill>
                  <a:srgbClr val="FFFF00"/>
                </a:solidFill>
              </a:rPr>
              <a:t>tay</a:t>
            </a:r>
            <a:endParaRPr lang="en-US" sz="2600" noProof="1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sz="2600" noProof="1" smtClean="0">
                <a:solidFill>
                  <a:srgbClr val="FFFF00"/>
                </a:solidFill>
              </a:rPr>
              <a:t>Điều chỉnh bằng bàn đạp </a:t>
            </a:r>
            <a:r>
              <a:rPr lang="en-US" sz="2600" noProof="1" smtClean="0">
                <a:solidFill>
                  <a:srgbClr val="FFFF00"/>
                </a:solidFill>
              </a:rPr>
              <a:t>chân</a:t>
            </a:r>
            <a:endParaRPr lang="en-US" sz="2600" noProof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 SỬ DỤNG KÍNH HiỂN VI</a:t>
            </a:r>
            <a:br>
              <a:rPr lang="en-US" sz="32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PHẪU THUẬT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9248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Cắm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điện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và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bật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công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tắc</a:t>
            </a:r>
            <a:endParaRPr lang="en-US" sz="2600" noProof="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Điều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chỉnh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vị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trí</a:t>
            </a:r>
            <a:r>
              <a:rPr lang="en-US" sz="2600" noProof="0" dirty="0" smtClean="0">
                <a:solidFill>
                  <a:srgbClr val="FFFF00"/>
                </a:solidFill>
              </a:rPr>
              <a:t> KHV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Điều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chỉnh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thị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kính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cho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phù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hợp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với</a:t>
            </a:r>
            <a:r>
              <a:rPr lang="en-US" sz="2600" noProof="0" dirty="0" smtClean="0">
                <a:solidFill>
                  <a:srgbClr val="FFFF00"/>
                </a:solidFill>
              </a:rPr>
              <a:t> 2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đồng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tử</a:t>
            </a:r>
            <a:endParaRPr lang="en-US" sz="2600" noProof="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Điều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chỉnh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độ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nét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của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ảnh</a:t>
            </a:r>
            <a:endParaRPr lang="en-US" sz="2600" noProof="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noProof="0" dirty="0" err="1" smtClean="0">
                <a:solidFill>
                  <a:srgbClr val="FFFF00"/>
                </a:solidFill>
              </a:rPr>
              <a:t>Điều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chỉnh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ánh</a:t>
            </a:r>
            <a:r>
              <a:rPr lang="en-US" sz="2600" noProof="0" dirty="0" smtClean="0">
                <a:solidFill>
                  <a:srgbClr val="FFFF00"/>
                </a:solidFill>
              </a:rPr>
              <a:t> </a:t>
            </a:r>
            <a:r>
              <a:rPr lang="en-US" sz="2600" noProof="0" dirty="0" err="1" smtClean="0">
                <a:solidFill>
                  <a:srgbClr val="FFFF00"/>
                </a:solidFill>
              </a:rPr>
              <a:t>sáng</a:t>
            </a:r>
            <a:endParaRPr lang="en-US" sz="2600" noProof="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600" dirty="0" err="1" smtClean="0">
                <a:solidFill>
                  <a:srgbClr val="FFFF00"/>
                </a:solidFill>
              </a:rPr>
              <a:t>Gia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tăng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độ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phóng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</a:rPr>
              <a:t>đại</a:t>
            </a:r>
            <a:endParaRPr lang="en-US" sz="2600" noProof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DỤNG CỤ VI PHẪU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1524000"/>
            <a:ext cx="5486400" cy="29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DỤNG CỤ KẸP KIM VI PHẪU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NHÍP VI PHẪU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KÉO VI PHẪU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KẸP MẠCH MÁU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sz="4000" b="1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DỤNG CỤ KẸP </a:t>
            </a:r>
            <a:r>
              <a:rPr sz="4000" b="1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KIM</a:t>
            </a:r>
            <a:r>
              <a:rPr sz="4800" b="1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sz="4800" b="1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sz="2200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Needle holder </a:t>
            </a:r>
            <a:r>
              <a:rPr sz="2200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sz="4800" b="1" noProof="1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2362200"/>
            <a:ext cx="41148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noProof="1" smtClean="0"/>
              <a:t>Dùng kẹp kim khâu vi phẫu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noProof="1" smtClean="0"/>
              <a:t>Đầu nhỏ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noProof="1" smtClean="0"/>
              <a:t>Đầu thẳng hoặc cong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noProof="1" smtClean="0"/>
              <a:t>Có khóa hoặc không khóa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noProof="1" smtClean="0"/>
              <a:t>Thân tròn hoặc dẹp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noProof="1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 r="60800"/>
          <a:stretch>
            <a:fillRect/>
          </a:stretch>
        </p:blipFill>
        <p:spPr bwMode="auto">
          <a:xfrm rot="16200000">
            <a:off x="2324100" y="4152901"/>
            <a:ext cx="933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noProof="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Nhíp</a:t>
            </a:r>
            <a:r>
              <a:rPr lang="en-US" sz="40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vi </a:t>
            </a:r>
            <a:r>
              <a:rPr lang="en-US" sz="4000" b="1" noProof="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phẫu</a:t>
            </a:r>
            <a:r>
              <a:rPr lang="en-US" sz="40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8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sz="2200" noProof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MICROSURGERY   FORCEPS )</a:t>
            </a:r>
            <a:endParaRPr lang="en-US" sz="4800" b="1" noProof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28813" y="966788"/>
            <a:ext cx="1276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23622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noProof="1" smtClean="0"/>
              <a:t>Không</a:t>
            </a:r>
            <a:r>
              <a:rPr lang="en-US" noProof="1" smtClean="0"/>
              <a:t> có </a:t>
            </a:r>
            <a:r>
              <a:rPr lang="en-US" noProof="1" smtClean="0"/>
              <a:t>mấu</a:t>
            </a:r>
            <a:endParaRPr lang="en-US" noProof="1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noProof="1" smtClean="0"/>
              <a:t>Thân </a:t>
            </a:r>
            <a:r>
              <a:rPr lang="en-US" noProof="1" smtClean="0"/>
              <a:t>tròn</a:t>
            </a:r>
            <a:r>
              <a:rPr lang="en-US" noProof="1" smtClean="0"/>
              <a:t>, đầu </a:t>
            </a:r>
            <a:r>
              <a:rPr lang="en-US" noProof="1" smtClean="0"/>
              <a:t>nhỏ, nhọn</a:t>
            </a:r>
            <a:endParaRPr lang="en-US" noProof="1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noProof="1" smtClean="0"/>
              <a:t>Đầu thẳng hoặc </a:t>
            </a:r>
            <a:r>
              <a:rPr lang="en-US" noProof="1" smtClean="0"/>
              <a:t>cong</a:t>
            </a:r>
            <a:endParaRPr lang="en-US" noProof="1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noProof="1" smtClean="0"/>
              <a:t>Bóc </a:t>
            </a:r>
            <a:r>
              <a:rPr lang="en-US" noProof="1" smtClean="0"/>
              <a:t>tách</a:t>
            </a:r>
            <a:r>
              <a:rPr lang="en-US" noProof="1" smtClean="0"/>
              <a:t>, kẹp chỉ </a:t>
            </a:r>
            <a:r>
              <a:rPr lang="en-US" noProof="1" smtClean="0"/>
              <a:t>vi phẫu</a:t>
            </a:r>
            <a:r>
              <a:rPr lang="en-US" noProof="1" smtClean="0"/>
              <a:t>, </a:t>
            </a:r>
            <a:r>
              <a:rPr lang="en-US" noProof="1" smtClean="0"/>
              <a:t>thần </a:t>
            </a:r>
            <a:r>
              <a:rPr lang="en-US" noProof="1" smtClean="0"/>
              <a:t>kinh</a:t>
            </a:r>
            <a:r>
              <a:rPr lang="en-US" noProof="1" smtClean="0"/>
              <a:t>, mạch </a:t>
            </a:r>
            <a:r>
              <a:rPr lang="en-US" noProof="1" smtClean="0"/>
              <a:t>máu</a:t>
            </a:r>
            <a:endParaRPr lang="en-US" noProof="1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 l="25098" r="21569"/>
          <a:stretch>
            <a:fillRect/>
          </a:stretch>
        </p:blipFill>
        <p:spPr bwMode="auto">
          <a:xfrm rot="16200000">
            <a:off x="1774031" y="3026568"/>
            <a:ext cx="1600200" cy="377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KÉO VI PHẪU</a:t>
            </a:r>
            <a:br>
              <a:rPr lang="en-US" sz="40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sz="2200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MICROSURGERY   SCISSORS )</a:t>
            </a:r>
            <a:endParaRPr lang="en-US" sz="4800" b="1" noProof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362200"/>
            <a:ext cx="388620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noProof="1" smtClean="0"/>
              <a:t>Lưỡi</a:t>
            </a:r>
            <a:r>
              <a:rPr lang="en-US" noProof="1" smtClean="0"/>
              <a:t> kéo </a:t>
            </a:r>
            <a:r>
              <a:rPr lang="en-US" noProof="1" smtClean="0"/>
              <a:t>mỏng</a:t>
            </a:r>
            <a:endParaRPr lang="en-US" noProof="1" smtClean="0"/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noProof="1" smtClean="0"/>
              <a:t>Rất </a:t>
            </a:r>
            <a:r>
              <a:rPr lang="en-US" noProof="1" smtClean="0"/>
              <a:t>bén</a:t>
            </a:r>
            <a:endParaRPr lang="en-US" noProof="1" smtClean="0"/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noProof="1" smtClean="0"/>
              <a:t>Đầu kéo cong hoặc </a:t>
            </a:r>
            <a:r>
              <a:rPr lang="en-US" noProof="1" smtClean="0"/>
              <a:t>thẳng</a:t>
            </a:r>
            <a:endParaRPr lang="en-US" noProof="1" smtClean="0"/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noProof="1" smtClean="0"/>
              <a:t>Thường thân kéo </a:t>
            </a:r>
            <a:r>
              <a:rPr lang="en-US" noProof="1" smtClean="0"/>
              <a:t>dẹp</a:t>
            </a:r>
            <a:endParaRPr lang="en-US" noProof="1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40398" y="669477"/>
            <a:ext cx="73887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 t="21186" b="39831"/>
          <a:stretch>
            <a:fillRect/>
          </a:stretch>
        </p:blipFill>
        <p:spPr bwMode="auto">
          <a:xfrm>
            <a:off x="381000" y="3240024"/>
            <a:ext cx="4343400" cy="13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/>
          <a:srcRect l="33333" r="20000"/>
          <a:stretch>
            <a:fillRect/>
          </a:stretch>
        </p:blipFill>
        <p:spPr bwMode="auto">
          <a:xfrm rot="16200000">
            <a:off x="1676400" y="4191000"/>
            <a:ext cx="106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Kẹp mạch máu</a:t>
            </a:r>
            <a:br>
              <a:rPr lang="en-US" sz="40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sz="2200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 VESSEL  CLAMPS )</a:t>
            </a:r>
            <a:endParaRPr lang="en-US" sz="4800" b="1" noProof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828800"/>
            <a:ext cx="41148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kẹp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kẹp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err="1" smtClean="0"/>
              <a:t>Kẹp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chảy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endParaRPr lang="en-US" dirty="0" smtClean="0"/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kéo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/>
              <a:t>TAMAI , HEIFETZ</a:t>
            </a:r>
            <a:endParaRPr lang="en-US" dirty="0"/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415514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095750" cy="10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1"/>
            <a:ext cx="419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20574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noProof="1" smtClean="0"/>
              <a:t>Độ</a:t>
            </a:r>
            <a:r>
              <a:rPr lang="en-US" noProof="1" smtClean="0"/>
              <a:t> phóng đại từ 2X  - 4X : </a:t>
            </a:r>
            <a:endParaRPr lang="en-US" noProof="1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noProof="1" smtClean="0"/>
              <a:t>Đeo vô </a:t>
            </a:r>
            <a:r>
              <a:rPr lang="en-US" noProof="1" smtClean="0"/>
              <a:t>đầu</a:t>
            </a:r>
            <a:endParaRPr lang="en-US" noProof="1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noProof="1" smtClean="0"/>
              <a:t>Đơn giản , dễ xử </a:t>
            </a:r>
            <a:r>
              <a:rPr lang="en-US" noProof="1" smtClean="0"/>
              <a:t>dụng</a:t>
            </a:r>
            <a:r>
              <a:rPr lang="en-US" noProof="1" smtClean="0"/>
              <a:t>, chỉ cần di chuyển đầu </a:t>
            </a:r>
            <a:endParaRPr lang="en-US" noProof="1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noProof="1" smtClean="0"/>
              <a:t>Khoảng cách làm việc ngắn &lt; </a:t>
            </a:r>
            <a:r>
              <a:rPr lang="en-US" noProof="1" smtClean="0"/>
              <a:t>10cm</a:t>
            </a:r>
            <a:endParaRPr lang="en-US" noProof="1"/>
          </a:p>
        </p:txBody>
      </p:sp>
      <p:sp>
        <p:nvSpPr>
          <p:cNvPr id="8" name="TextBox 7"/>
          <p:cNvSpPr txBox="1"/>
          <p:nvPr/>
        </p:nvSpPr>
        <p:spPr>
          <a:xfrm>
            <a:off x="304800" y="13671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KÍNH LÚP ĐƠN </a:t>
            </a:r>
            <a:r>
              <a:rPr lang="en-US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endParaRPr lang="en-US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KÍNH LÚP</a:t>
            </a:r>
          </a:p>
        </p:txBody>
      </p:sp>
      <p:pic>
        <p:nvPicPr>
          <p:cNvPr id="10" name="Picture 9" descr="IMG_0766.jpg"/>
          <p:cNvPicPr>
            <a:picLocks noChangeAspect="1"/>
          </p:cNvPicPr>
          <p:nvPr/>
        </p:nvPicPr>
        <p:blipFill>
          <a:blip r:embed="rId2"/>
          <a:srcRect l="23333" t="12222" r="55000" b="44445"/>
          <a:stretch>
            <a:fillRect/>
          </a:stretch>
        </p:blipFill>
        <p:spPr>
          <a:xfrm rot="16200000">
            <a:off x="762000" y="1638300"/>
            <a:ext cx="1981200" cy="2971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KÍNH Lúp THEO KiỂU GALLILEO </a:t>
            </a:r>
            <a:br>
              <a:rPr lang="en-US" sz="3600" b="1" noProof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GALLILEO </a:t>
            </a:r>
            <a:r>
              <a:rPr lang="en-US" sz="200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LOUP MAGNIFIER ) 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Dental-Lou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3181350"/>
            <a:ext cx="1270000" cy="1219200"/>
          </a:xfrm>
          <a:prstGeom prst="rect">
            <a:avLst/>
          </a:prstGeom>
        </p:spPr>
      </p:pic>
      <p:pic>
        <p:nvPicPr>
          <p:cNvPr id="5" name="Picture 4" descr="galileon-lou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81550"/>
            <a:ext cx="2948214" cy="123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7526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noProof="1" smtClean="0"/>
              <a:t>Độ</a:t>
            </a:r>
            <a:r>
              <a:rPr lang="en-US" sz="2000" noProof="1" smtClean="0"/>
              <a:t> phóng đại từ 3X  - 6X :  Chỉ sử dụng để khâu nối các cấu trúc có độ nhỏ vừa phải : mạch máu cẳng </a:t>
            </a:r>
            <a:r>
              <a:rPr lang="en-US" sz="2000" noProof="1" smtClean="0"/>
              <a:t>tay</a:t>
            </a:r>
            <a:r>
              <a:rPr lang="en-US" sz="2000" noProof="1" smtClean="0"/>
              <a:t>, cổ </a:t>
            </a:r>
            <a:r>
              <a:rPr lang="en-US" sz="2000" noProof="1" smtClean="0"/>
              <a:t>tay</a:t>
            </a:r>
            <a:r>
              <a:rPr lang="en-US" sz="2000" noProof="1" smtClean="0"/>
              <a:t>, bao ngoài dây thần </a:t>
            </a:r>
            <a:r>
              <a:rPr lang="en-US" sz="2000" noProof="1" smtClean="0"/>
              <a:t>kinh</a:t>
            </a:r>
            <a:r>
              <a:rPr lang="en-US" sz="2000" noProof="1" smtClean="0"/>
              <a:t>, bóc tách vạt da … </a:t>
            </a:r>
            <a:endParaRPr lang="en-US" sz="2000" noProof="1" smtClean="0"/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noProof="1" smtClean="0"/>
              <a:t>Khoảng cách làm việc từ 20 – 40 </a:t>
            </a:r>
            <a:r>
              <a:rPr lang="en-US" sz="2000" noProof="1" smtClean="0"/>
              <a:t>cm</a:t>
            </a:r>
            <a:endParaRPr lang="en-US" sz="2000" noProof="1" smtClean="0"/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noProof="1" smtClean="0"/>
              <a:t>Có thể di chuyển và điều chỉnh dễ </a:t>
            </a:r>
            <a:r>
              <a:rPr lang="en-US" sz="2000" noProof="1" smtClean="0"/>
              <a:t>dàng</a:t>
            </a:r>
            <a:endParaRPr lang="en-US" sz="2000" noProof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61975"/>
            <a:ext cx="65532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2323</TotalTime>
  <Words>562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DỤNG CỤ VI PHẪU DỤNG CỤ PHÓNG ĐẠI</vt:lpstr>
      <vt:lpstr>DỤNG CỤ VI PHẪU</vt:lpstr>
      <vt:lpstr>DỤNG CỤ KẸP KIM ( Needle holder )</vt:lpstr>
      <vt:lpstr>Nhíp vi phẫu  ( MICROSURGERY   FORCEPS )</vt:lpstr>
      <vt:lpstr>KÉO VI PHẪU ( MICROSURGERY   SCISSORS )</vt:lpstr>
      <vt:lpstr>Kẹp mạch máu ( MICRO VESSEL  CLAMPS )</vt:lpstr>
      <vt:lpstr>KÍNH LÚP</vt:lpstr>
      <vt:lpstr>KÍNH Lúp THEO KiỂU GALLILEO  ( GALLILEO LOUP MAGNIFIER ) </vt:lpstr>
      <vt:lpstr>Slide 9</vt:lpstr>
      <vt:lpstr>KÍNH HiỂN VI </vt:lpstr>
      <vt:lpstr>KÍNH HiỂN VI </vt:lpstr>
      <vt:lpstr>HỆ THỐNG QUANG HỌC </vt:lpstr>
      <vt:lpstr>HỆ THỐNG QUANG HỌC </vt:lpstr>
      <vt:lpstr>HỆ THỐNG CHIẾU SÁNG</vt:lpstr>
      <vt:lpstr>HỆ THỐNG KHUNG TREO</vt:lpstr>
      <vt:lpstr>HỆ THỐNG ĐiỀU CHỈNH</vt:lpstr>
      <vt:lpstr>CÁCH SỬ DỤNG KÍNH HiỂN VI   PHẪU THUẬT</vt:lpstr>
    </vt:vector>
  </TitlesOfParts>
  <Company>Khoa VPTH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PEDICLE ISLAND FLAP IN COVERING THE FINGERTIP</dc:title>
  <dc:creator>Vo Hoa Khanh</dc:creator>
  <cp:lastModifiedBy>VO HOA KHANH</cp:lastModifiedBy>
  <cp:revision>333</cp:revision>
  <dcterms:created xsi:type="dcterms:W3CDTF">2006-05-16T09:48:51Z</dcterms:created>
  <dcterms:modified xsi:type="dcterms:W3CDTF">2010-03-14T07:56:16Z</dcterms:modified>
</cp:coreProperties>
</file>