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Relationship Id="rId3" Type="http://schemas.openxmlformats.org/officeDocument/2006/relationships/image" Target="../media/image4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Joint Preserving Surgery of the Kne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Joint Preserving Surgery of the Knee</a:t>
            </a:r>
          </a:p>
        </p:txBody>
      </p:sp>
      <p:sp>
        <p:nvSpPr>
          <p:cNvPr id="120" name="Dr Kosta Calligeros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37463">
              <a:defRPr sz="3404"/>
            </a:pPr>
            <a:r>
              <a:t>Dr Kosta Calligeros</a:t>
            </a:r>
          </a:p>
          <a:p>
            <a:pPr defTabSz="537463">
              <a:defRPr sz="3404"/>
            </a:pPr>
            <a:r>
              <a:t>MBBS FRACS FAorthA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urgica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Surgical </a:t>
            </a:r>
          </a:p>
        </p:txBody>
      </p:sp>
      <p:sp>
        <p:nvSpPr>
          <p:cNvPr id="147" name="Arthroscopy Vs Physiotherapy in early Osteoarthritis (June 2016 BMJ Kise et al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5600" indent="-355600" defTabSz="467359">
              <a:spcBef>
                <a:spcPts val="3300"/>
              </a:spcBef>
              <a:defRPr sz="2560"/>
            </a:pPr>
            <a:r>
              <a:t>Arthroscopy Vs Physiotherapy in early Osteoarthritis (June 2016 BMJ Kise et al)</a:t>
            </a:r>
          </a:p>
          <a:p>
            <a:pPr lvl="1" marL="711200" indent="-355600" defTabSz="467359">
              <a:spcBef>
                <a:spcPts val="3300"/>
              </a:spcBef>
              <a:defRPr sz="2560"/>
            </a:pPr>
            <a:r>
              <a:t>Mean age participants 49.3yrs (35-60yr range)</a:t>
            </a:r>
          </a:p>
          <a:p>
            <a:pPr lvl="1" marL="711200" indent="-355600" defTabSz="467359">
              <a:spcBef>
                <a:spcPts val="3300"/>
              </a:spcBef>
              <a:defRPr sz="2560"/>
            </a:pPr>
            <a:r>
              <a:t>Selection criteria included</a:t>
            </a:r>
          </a:p>
          <a:p>
            <a:pPr lvl="2" marL="1066800" indent="-355600" defTabSz="467359">
              <a:spcBef>
                <a:spcPts val="3300"/>
              </a:spcBef>
              <a:defRPr sz="2560"/>
            </a:pPr>
            <a:r>
              <a:t>Pre weight bearing XR changes</a:t>
            </a:r>
          </a:p>
          <a:p>
            <a:pPr lvl="2" marL="1066800" indent="-355600" defTabSz="467359">
              <a:spcBef>
                <a:spcPts val="3300"/>
              </a:spcBef>
              <a:defRPr sz="2560"/>
            </a:pPr>
            <a:r>
              <a:t>Minimum of 3 months knee pain </a:t>
            </a:r>
          </a:p>
          <a:p>
            <a:pPr lvl="2" marL="1066800" indent="-355600" defTabSz="467359">
              <a:spcBef>
                <a:spcPts val="3300"/>
              </a:spcBef>
              <a:defRPr sz="2560"/>
            </a:pPr>
            <a:r>
              <a:t>No discrete trauma or prodromal incident</a:t>
            </a:r>
          </a:p>
          <a:p>
            <a:pPr lvl="2" marL="1066800" indent="-355600" defTabSz="467359">
              <a:spcBef>
                <a:spcPts val="3300"/>
              </a:spcBef>
              <a:defRPr sz="2560"/>
            </a:pPr>
            <a:r>
              <a:t> At most Grade 2 (Kellgren-Lawrence) changes with medial meniscal tear on MR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hysiotherapy Vs Arthroscopy"/>
          <p:cNvSpPr txBox="1"/>
          <p:nvPr>
            <p:ph type="title"/>
          </p:nvPr>
        </p:nvSpPr>
        <p:spPr>
          <a:xfrm>
            <a:off x="1066800" y="254000"/>
            <a:ext cx="11099800" cy="21590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Physiotherapy Vs Arthroscopy</a:t>
            </a:r>
          </a:p>
        </p:txBody>
      </p:sp>
      <p:sp>
        <p:nvSpPr>
          <p:cNvPr id="150" name="Primary Outcome measures Knee Injury and Osteoarthritis Outcome Scores and Muscle Strength 3,6,12 and 24 months…"/>
          <p:cNvSpPr txBox="1"/>
          <p:nvPr>
            <p:ph type="body" idx="1"/>
          </p:nvPr>
        </p:nvSpPr>
        <p:spPr>
          <a:xfrm>
            <a:off x="762000" y="2489200"/>
            <a:ext cx="11099800" cy="6286500"/>
          </a:xfrm>
          <a:prstGeom prst="rect">
            <a:avLst/>
          </a:prstGeom>
        </p:spPr>
        <p:txBody>
          <a:bodyPr/>
          <a:lstStyle/>
          <a:p>
            <a:pPr marL="382270" indent="-382270" defTabSz="502412">
              <a:spcBef>
                <a:spcPts val="3600"/>
              </a:spcBef>
              <a:defRPr sz="2752"/>
            </a:pPr>
          </a:p>
          <a:p>
            <a:pPr marL="382270" indent="-382270" defTabSz="502412">
              <a:spcBef>
                <a:spcPts val="3600"/>
              </a:spcBef>
              <a:defRPr sz="2752"/>
            </a:pPr>
            <a:r>
              <a:t>Primary Outcome measures Knee Injury and Osteoarthritis Outcome Scores and Muscle Strength 3,6,12 and 24 months</a:t>
            </a:r>
          </a:p>
          <a:p>
            <a:pPr lvl="1" marL="764540" indent="-382270" defTabSz="502412">
              <a:spcBef>
                <a:spcPts val="3600"/>
              </a:spcBef>
              <a:defRPr sz="2752"/>
            </a:pPr>
            <a:r>
              <a:t>Findings</a:t>
            </a:r>
          </a:p>
          <a:p>
            <a:pPr lvl="2" marL="1146810" indent="-382270" defTabSz="502412">
              <a:spcBef>
                <a:spcPts val="3600"/>
              </a:spcBef>
              <a:defRPr sz="2752"/>
            </a:pPr>
            <a:r>
              <a:t>No significant difference in outcome measures (KOOS) between groups</a:t>
            </a:r>
          </a:p>
          <a:p>
            <a:pPr lvl="2" marL="1146810" indent="-382270" defTabSz="502412">
              <a:spcBef>
                <a:spcPts val="3600"/>
              </a:spcBef>
              <a:defRPr sz="2752"/>
            </a:pPr>
            <a:r>
              <a:t>Increased muscle strength in Physiotherapy group</a:t>
            </a:r>
          </a:p>
          <a:p>
            <a:pPr lvl="2" marL="1146810" indent="-382270" defTabSz="502412">
              <a:spcBef>
                <a:spcPts val="3600"/>
              </a:spcBef>
              <a:defRPr sz="2752"/>
            </a:pPr>
            <a:r>
              <a:t>Decreased swelling and mechanical symptoms in physiotherapy group at 2 yrs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hondral Thera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Chondral Therapy</a:t>
            </a:r>
          </a:p>
        </p:txBody>
      </p:sp>
      <p:sp>
        <p:nvSpPr>
          <p:cNvPr id="153" name="Includ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Include </a:t>
            </a:r>
          </a:p>
          <a:p>
            <a:pPr lvl="2"/>
            <a:r>
              <a:t>Microfracture (Steadman)</a:t>
            </a:r>
          </a:p>
          <a:p>
            <a:pPr lvl="2"/>
            <a:r>
              <a:t>Mosaicoplasty</a:t>
            </a:r>
          </a:p>
          <a:p>
            <a:pPr lvl="2"/>
            <a:r>
              <a:t>Chondral Allograft</a:t>
            </a:r>
          </a:p>
          <a:p>
            <a:pPr lvl="2"/>
            <a:r>
              <a:t>Autologous Chondrocyte implantation</a:t>
            </a:r>
          </a:p>
          <a:p>
            <a:pPr lvl="2"/>
            <a:r>
              <a:t>Summary: NO EVIDENCE any of the above is better than doing nothing in long term (Chochrane).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-Alignment Proced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7280"/>
            </a:lvl1pPr>
          </a:lstStyle>
          <a:p>
            <a:pPr/>
            <a:r>
              <a:t>Re-Alignment Procedures</a:t>
            </a:r>
          </a:p>
        </p:txBody>
      </p:sp>
      <p:sp>
        <p:nvSpPr>
          <p:cNvPr id="156" name="Osteotomies about the kne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Osteotomies about the knee</a:t>
            </a:r>
          </a:p>
          <a:p>
            <a:pPr lvl="1"/>
            <a:r>
              <a:t>Off Loading the Medial Compartment</a:t>
            </a:r>
          </a:p>
          <a:p>
            <a:pPr lvl="2"/>
            <a:r>
              <a:t>Options</a:t>
            </a:r>
          </a:p>
          <a:p>
            <a:pPr lvl="3"/>
            <a:r>
              <a:t>Opening Medial Wedge Osteotomy</a:t>
            </a:r>
          </a:p>
          <a:p>
            <a:pPr lvl="3"/>
            <a:r>
              <a:t>Closing Lateral Wedge Osteotomy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-Alignment Proced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7280"/>
            </a:lvl1pPr>
          </a:lstStyle>
          <a:p>
            <a:pPr/>
            <a:r>
              <a:t>Re-Alignment Procedures</a:t>
            </a:r>
          </a:p>
        </p:txBody>
      </p:sp>
      <p:sp>
        <p:nvSpPr>
          <p:cNvPr id="159" name="Osteotomies about the kne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Osteotomies about the knee</a:t>
            </a:r>
          </a:p>
          <a:p>
            <a:pPr lvl="1"/>
            <a:r>
              <a:t>Off Loading the Medial Compartment</a:t>
            </a:r>
          </a:p>
          <a:p>
            <a:pPr lvl="2"/>
            <a:r>
              <a:t>Options</a:t>
            </a:r>
          </a:p>
          <a:p>
            <a:pPr lvl="3"/>
            <a:r>
              <a:t>Opening Medial Wedge Osteotomy</a:t>
            </a:r>
          </a:p>
          <a:p>
            <a:pPr lvl="3"/>
            <a:r>
              <a:t>Closing Lateral Wedge Osteotomy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Indic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Indications </a:t>
            </a:r>
          </a:p>
        </p:txBody>
      </p:sp>
      <p:sp>
        <p:nvSpPr>
          <p:cNvPr id="162" name="Isolated medial or lateral compartment osteoarthriti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Isolated medial or lateral compartment osteoarthritis</a:t>
            </a:r>
          </a:p>
          <a:p>
            <a:pPr/>
            <a:r>
              <a:t>Physically active younger patient (&lt;55 yrs)</a:t>
            </a:r>
          </a:p>
          <a:p>
            <a:pPr/>
            <a:r>
              <a:t>Better tolerated in the presence of physiological varus or valgus alignment</a:t>
            </a:r>
          </a:p>
          <a:p>
            <a:pPr/>
            <a:r>
              <a:t>Males report better PROMS than females</a:t>
            </a:r>
          </a:p>
          <a:p>
            <a:pPr/>
            <a:r>
              <a:t>Patient must be able to tolerate rehabilitation protocol</a:t>
            </a:r>
          </a:p>
          <a:p>
            <a:pPr/>
            <a:r>
              <a:t>No vascular compromise, preferably a non-smoker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rincip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Principles</a:t>
            </a:r>
          </a:p>
        </p:txBody>
      </p:sp>
      <p:sp>
        <p:nvSpPr>
          <p:cNvPr id="165" name="Pre-op planning from long leg Hip-Knee-Ankle Alignment Radiograph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Pre-op planning from long leg Hip-Knee-Ankle Alignment Radiography</a:t>
            </a:r>
          </a:p>
          <a:p>
            <a:pPr/>
            <a:r>
              <a:t>Osteotomy close to the Centre of Rotational Axis</a:t>
            </a:r>
          </a:p>
          <a:p>
            <a:pPr/>
            <a:r>
              <a:t>Stable fixation of co-planar surfaces</a:t>
            </a:r>
          </a:p>
          <a:p>
            <a:pPr/>
            <a:r>
              <a:t>Respect for soft tissues</a:t>
            </a:r>
          </a:p>
          <a:p>
            <a:pPr/>
            <a:r>
              <a:t>Rehabilitation Protocol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What is the Centre of Rotational Angulation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What is the Centre of Rotational Angulation?</a:t>
            </a:r>
          </a:p>
        </p:txBody>
      </p:sp>
      <p:sp>
        <p:nvSpPr>
          <p:cNvPr id="168" name="Use Tracing paper to do your planning with your XR’s…"/>
          <p:cNvSpPr txBox="1"/>
          <p:nvPr>
            <p:ph type="body" sz="half" idx="1"/>
          </p:nvPr>
        </p:nvSpPr>
        <p:spPr>
          <a:xfrm>
            <a:off x="952500" y="2590800"/>
            <a:ext cx="5670501" cy="5559773"/>
          </a:xfrm>
          <a:prstGeom prst="rect">
            <a:avLst/>
          </a:prstGeom>
        </p:spPr>
        <p:txBody>
          <a:bodyPr/>
          <a:lstStyle/>
          <a:p>
            <a:pPr marL="404495" indent="-404495" defTabSz="531622">
              <a:spcBef>
                <a:spcPts val="3800"/>
              </a:spcBef>
              <a:defRPr sz="2912"/>
            </a:pPr>
            <a:r>
              <a:t>Use Tracing paper to do your planning with your XR’s</a:t>
            </a:r>
          </a:p>
          <a:p>
            <a:pPr marL="404495" indent="-404495" defTabSz="531622">
              <a:spcBef>
                <a:spcPts val="3800"/>
              </a:spcBef>
              <a:defRPr sz="2912"/>
            </a:pPr>
            <a:r>
              <a:t>Drop line of axis of where you would like correction to end ie below centre of knee</a:t>
            </a:r>
          </a:p>
          <a:p>
            <a:pPr marL="404495" indent="-404495" defTabSz="531622">
              <a:spcBef>
                <a:spcPts val="3800"/>
              </a:spcBef>
              <a:defRPr sz="2912"/>
            </a:pPr>
            <a:r>
              <a:t>Extend line up to where you would like to rotate correction</a:t>
            </a:r>
          </a:p>
          <a:p>
            <a:pPr marL="404495" indent="-404495" defTabSz="531622">
              <a:spcBef>
                <a:spcPts val="3800"/>
              </a:spcBef>
              <a:defRPr sz="2912"/>
            </a:pPr>
            <a:r>
              <a:t>Bisector is where these two lines intersect </a:t>
            </a:r>
          </a:p>
        </p:txBody>
      </p:sp>
      <p:pic>
        <p:nvPicPr>
          <p:cNvPr id="169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72217" t="22951" r="679" b="2063"/>
          <a:stretch>
            <a:fillRect/>
          </a:stretch>
        </p:blipFill>
        <p:spPr>
          <a:xfrm>
            <a:off x="7031753" y="2461989"/>
            <a:ext cx="4211753" cy="65568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Opening Vs Clo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Opening Vs Closing</a:t>
            </a:r>
          </a:p>
        </p:txBody>
      </p:sp>
      <p:pic>
        <p:nvPicPr>
          <p:cNvPr id="17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1726" y="2711946"/>
            <a:ext cx="9512301" cy="6311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Opening Vs Closing Wed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/>
            <a:r>
              <a:t>Opening Vs Closing Wedge</a:t>
            </a:r>
          </a:p>
        </p:txBody>
      </p:sp>
      <p:pic>
        <p:nvPicPr>
          <p:cNvPr id="17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40379" y="2572247"/>
            <a:ext cx="5128155" cy="6336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7350" y="2508250"/>
            <a:ext cx="2818044" cy="68438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What do we mean by joint preservation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What do we mean by joint preservation?</a:t>
            </a:r>
          </a:p>
        </p:txBody>
      </p:sp>
      <p:sp>
        <p:nvSpPr>
          <p:cNvPr id="123" name="Non-surgical…"/>
          <p:cNvSpPr txBox="1"/>
          <p:nvPr>
            <p:ph type="body" idx="1"/>
          </p:nvPr>
        </p:nvSpPr>
        <p:spPr>
          <a:xfrm>
            <a:off x="952500" y="2590800"/>
            <a:ext cx="10736561" cy="5315149"/>
          </a:xfrm>
          <a:prstGeom prst="rect">
            <a:avLst/>
          </a:prstGeom>
        </p:spPr>
        <p:txBody>
          <a:bodyPr numCol="2" spcCol="536828"/>
          <a:lstStyle/>
          <a:p>
            <a:pPr marL="431165" indent="-431165" defTabSz="566674">
              <a:spcBef>
                <a:spcPts val="4000"/>
              </a:spcBef>
              <a:defRPr sz="3977">
                <a:solidFill>
                  <a:srgbClr val="6CFFFA"/>
                </a:solidFill>
              </a:defRPr>
            </a:pPr>
            <a:r>
              <a:t>Non-surgical</a:t>
            </a:r>
          </a:p>
          <a:p>
            <a:pPr lvl="1" marL="862330" indent="-431165" defTabSz="566674">
              <a:spcBef>
                <a:spcPts val="4000"/>
              </a:spcBef>
              <a:defRPr sz="3589"/>
            </a:pPr>
            <a:r>
              <a:t>Doing nothing</a:t>
            </a:r>
          </a:p>
          <a:p>
            <a:pPr lvl="1" marL="862330" indent="-431165" defTabSz="566674">
              <a:spcBef>
                <a:spcPts val="4000"/>
              </a:spcBef>
              <a:defRPr sz="3589"/>
            </a:pPr>
            <a:r>
              <a:t>Pharmacotherapy</a:t>
            </a:r>
          </a:p>
          <a:p>
            <a:pPr lvl="1" marL="862330" indent="-431165" defTabSz="566674">
              <a:spcBef>
                <a:spcPts val="4000"/>
              </a:spcBef>
              <a:defRPr sz="3589"/>
            </a:pPr>
            <a:r>
              <a:t>Physiotherapy </a:t>
            </a:r>
          </a:p>
          <a:p>
            <a:pPr lvl="1" marL="862330" indent="-431165" defTabSz="566674">
              <a:spcBef>
                <a:spcPts val="4000"/>
              </a:spcBef>
              <a:defRPr sz="3589"/>
            </a:pPr>
            <a:r>
              <a:t>Orthoses</a:t>
            </a:r>
          </a:p>
          <a:p>
            <a:pPr marL="431165" indent="-431165" defTabSz="566674">
              <a:spcBef>
                <a:spcPts val="4000"/>
              </a:spcBef>
              <a:defRPr sz="4074">
                <a:solidFill>
                  <a:srgbClr val="5BFFFC"/>
                </a:solidFill>
              </a:defRPr>
            </a:pPr>
            <a:r>
              <a:t>Surgical</a:t>
            </a:r>
          </a:p>
          <a:p>
            <a:pPr lvl="1" marL="862330" indent="-431165" defTabSz="566674">
              <a:spcBef>
                <a:spcPts val="4000"/>
              </a:spcBef>
              <a:defRPr sz="3589"/>
            </a:pPr>
            <a:r>
              <a:t>Arthroscopy</a:t>
            </a:r>
          </a:p>
          <a:p>
            <a:pPr lvl="1" marL="862330" indent="-431165" defTabSz="566674">
              <a:spcBef>
                <a:spcPts val="4000"/>
              </a:spcBef>
              <a:defRPr sz="3589"/>
            </a:pPr>
            <a:r>
              <a:t>Chondral Regenerative Therapy</a:t>
            </a:r>
          </a:p>
          <a:p>
            <a:pPr lvl="1" marL="862330" indent="-431165" defTabSz="566674">
              <a:spcBef>
                <a:spcPts val="4000"/>
              </a:spcBef>
              <a:defRPr sz="3589"/>
            </a:pPr>
            <a:r>
              <a:t>Osteotomy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Advantages of Closing Vs Opening Wedge Osteotom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1518">
              <a:defRPr sz="6320"/>
            </a:lvl1pPr>
          </a:lstStyle>
          <a:p>
            <a:pPr/>
            <a:r>
              <a:t>Advantages of Closing Vs Opening Wedge Osteotomies </a:t>
            </a:r>
          </a:p>
        </p:txBody>
      </p:sp>
      <p:sp>
        <p:nvSpPr>
          <p:cNvPr id="179" name="Lateral Closing Wedg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numCol="2" spcCol="554990"/>
          <a:lstStyle/>
          <a:p>
            <a:pPr marL="391159" indent="-391159" defTabSz="514095">
              <a:spcBef>
                <a:spcPts val="3600"/>
              </a:spcBef>
              <a:defRPr sz="2816">
                <a:solidFill>
                  <a:srgbClr val="EEFF37"/>
                </a:solidFill>
              </a:defRPr>
            </a:pPr>
            <a:r>
              <a:t>Lateral Closing Wedge</a:t>
            </a:r>
          </a:p>
          <a:p>
            <a:pPr lvl="1" marL="782319" indent="-391159" defTabSz="514095">
              <a:spcBef>
                <a:spcPts val="3600"/>
              </a:spcBef>
              <a:defRPr sz="2816"/>
            </a:pPr>
            <a:r>
              <a:t>Higher Union Rate</a:t>
            </a:r>
          </a:p>
          <a:p>
            <a:pPr lvl="1" marL="782319" indent="-391159" defTabSz="514095">
              <a:spcBef>
                <a:spcPts val="3600"/>
              </a:spcBef>
              <a:defRPr sz="2816"/>
            </a:pPr>
            <a:r>
              <a:t>Better Soft tissue coverage</a:t>
            </a:r>
          </a:p>
          <a:p>
            <a:pPr lvl="1" marL="782319" indent="-391159" defTabSz="514095">
              <a:spcBef>
                <a:spcPts val="3600"/>
              </a:spcBef>
              <a:defRPr sz="2816"/>
            </a:pPr>
            <a:r>
              <a:t>Easier to reduce tibial slope (if desired)</a:t>
            </a:r>
          </a:p>
          <a:p>
            <a:pPr lvl="1" marL="782319" indent="-391159" defTabSz="514095">
              <a:spcBef>
                <a:spcPts val="3600"/>
              </a:spcBef>
              <a:defRPr sz="2816"/>
            </a:pPr>
            <a:r>
              <a:t>May weight bear immediately</a:t>
            </a:r>
          </a:p>
          <a:p>
            <a:pPr lvl="1" marL="782319" indent="-391159" defTabSz="514095">
              <a:spcBef>
                <a:spcPts val="3600"/>
              </a:spcBef>
              <a:defRPr sz="2816"/>
            </a:pPr>
          </a:p>
          <a:p>
            <a:pPr lvl="1" marL="782319" indent="-391159" defTabSz="514095">
              <a:spcBef>
                <a:spcPts val="3600"/>
              </a:spcBef>
              <a:defRPr sz="2816">
                <a:solidFill>
                  <a:srgbClr val="F7FF59"/>
                </a:solidFill>
              </a:defRPr>
            </a:pPr>
            <a:r>
              <a:t>Medial Closing Wedge</a:t>
            </a:r>
          </a:p>
          <a:p>
            <a:pPr lvl="2" marL="1173480" indent="-391159" defTabSz="514095">
              <a:spcBef>
                <a:spcPts val="3600"/>
              </a:spcBef>
              <a:defRPr sz="2816"/>
            </a:pPr>
            <a:r>
              <a:t>Easy exposure</a:t>
            </a:r>
          </a:p>
          <a:p>
            <a:pPr lvl="2" marL="1173480" indent="-391159" defTabSz="514095">
              <a:spcBef>
                <a:spcPts val="3600"/>
              </a:spcBef>
              <a:defRPr sz="2816"/>
            </a:pPr>
            <a:r>
              <a:t>No fibular osteotomy (less risk to peroneal nerve)</a:t>
            </a:r>
          </a:p>
          <a:p>
            <a:pPr lvl="2" marL="1173480" indent="-391159" defTabSz="514095">
              <a:spcBef>
                <a:spcPts val="3600"/>
              </a:spcBef>
              <a:defRPr sz="2816"/>
            </a:pPr>
            <a:r>
              <a:t>May increase MCL tension</a:t>
            </a:r>
          </a:p>
          <a:p>
            <a:pPr lvl="2" marL="1173480" indent="-391159" defTabSz="514095">
              <a:spcBef>
                <a:spcPts val="3600"/>
              </a:spcBef>
              <a:defRPr sz="2816"/>
            </a:pPr>
            <a:r>
              <a:t>Preserves bone stock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he Valgus Kn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Valgus Knee</a:t>
            </a:r>
          </a:p>
        </p:txBody>
      </p:sp>
      <p:sp>
        <p:nvSpPr>
          <p:cNvPr id="182" name="Distal femoral osteotomy increases power of correction…"/>
          <p:cNvSpPr txBox="1"/>
          <p:nvPr>
            <p:ph type="body" sz="half" idx="1"/>
          </p:nvPr>
        </p:nvSpPr>
        <p:spPr>
          <a:xfrm>
            <a:off x="711200" y="2590800"/>
            <a:ext cx="4744244" cy="6299200"/>
          </a:xfrm>
          <a:prstGeom prst="rect">
            <a:avLst/>
          </a:prstGeom>
        </p:spPr>
        <p:txBody>
          <a:bodyPr/>
          <a:lstStyle/>
          <a:p>
            <a:pPr/>
            <a:r>
              <a:t>Distal femoral osteotomy increases power of correction</a:t>
            </a:r>
          </a:p>
          <a:p>
            <a:pPr/>
            <a:r>
              <a:t>Same process, establish bisector</a:t>
            </a:r>
          </a:p>
          <a:p>
            <a:pPr/>
            <a:r>
              <a:t>Measure angle</a:t>
            </a:r>
          </a:p>
          <a:p>
            <a:pPr/>
            <a:r>
              <a:t>Determine size of opening or closing wedge.</a:t>
            </a:r>
          </a:p>
        </p:txBody>
      </p:sp>
      <p:pic>
        <p:nvPicPr>
          <p:cNvPr id="1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04936" y="2724150"/>
            <a:ext cx="7258564" cy="54496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Knee Replacement after Osteotom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Knee Replacement after Osteotomy</a:t>
            </a:r>
          </a:p>
        </p:txBody>
      </p:sp>
      <p:sp>
        <p:nvSpPr>
          <p:cNvPr id="186" name="Survival of opening wedge (91%)Vs closing wedge osteotomy (85%) at 10 yrs ( Nature 2017 Kim et al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0050" indent="-400050" defTabSz="525779">
              <a:spcBef>
                <a:spcPts val="3700"/>
              </a:spcBef>
              <a:defRPr sz="2880"/>
            </a:pPr>
            <a:r>
              <a:t>Survival of opening wedge (91%)Vs closing wedge osteotomy (85%) at 10 yrs ( Nature 2017 Kim et al)</a:t>
            </a:r>
          </a:p>
          <a:p>
            <a:pPr marL="400050" indent="-400050" defTabSz="525779">
              <a:spcBef>
                <a:spcPts val="3700"/>
              </a:spcBef>
              <a:defRPr sz="2880"/>
            </a:pPr>
            <a:r>
              <a:t>Can make TKR difficult, must consider</a:t>
            </a:r>
          </a:p>
          <a:p>
            <a:pPr lvl="1" marL="800100" indent="-400050" defTabSz="525779">
              <a:spcBef>
                <a:spcPts val="3700"/>
              </a:spcBef>
              <a:defRPr sz="2880"/>
            </a:pPr>
            <a:r>
              <a:t>Reports of worse results from TKR post HTO (JBJS 2003 Kim)</a:t>
            </a:r>
          </a:p>
          <a:p>
            <a:pPr lvl="1" marL="800100" indent="-400050" defTabSz="525779">
              <a:spcBef>
                <a:spcPts val="3700"/>
              </a:spcBef>
              <a:defRPr sz="2880"/>
            </a:pPr>
            <a:r>
              <a:t>Need to plan incision of HTO </a:t>
            </a:r>
          </a:p>
          <a:p>
            <a:pPr lvl="1" marL="800100" indent="-400050" defTabSz="525779">
              <a:spcBef>
                <a:spcPts val="3700"/>
              </a:spcBef>
              <a:defRPr sz="2880"/>
            </a:pPr>
            <a:r>
              <a:t>May require consideration of revision like exposure i.e. Tibial tubercle osteotomy, quads snip</a:t>
            </a:r>
          </a:p>
          <a:p>
            <a:pPr lvl="1" marL="800100" indent="-400050" defTabSz="525779">
              <a:spcBef>
                <a:spcPts val="3700"/>
              </a:spcBef>
              <a:defRPr sz="2880"/>
            </a:pPr>
            <a:r>
              <a:t>Most HTO’s will result in patella-infra and joint line alteration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umma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</a:t>
            </a:r>
          </a:p>
        </p:txBody>
      </p:sp>
      <p:sp>
        <p:nvSpPr>
          <p:cNvPr id="189" name="Joint Preservation of the Knee throws up many opt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Joint Preservation of the Knee throws up many options</a:t>
            </a:r>
          </a:p>
          <a:p>
            <a:pPr lvl="1"/>
            <a:r>
              <a:t>Few have solid evidence</a:t>
            </a:r>
          </a:p>
          <a:p>
            <a:pPr lvl="1"/>
            <a:r>
              <a:t>Must always exhaust non-operative options, physical therapy and NSAIDS have the best evidence</a:t>
            </a:r>
          </a:p>
          <a:p>
            <a:pPr lvl="1"/>
            <a:r>
              <a:t>Arthroscopy has a very limited role</a:t>
            </a:r>
          </a:p>
          <a:p>
            <a:pPr lvl="1"/>
            <a:r>
              <a:t>Osteotomy can be a good option in the well selected patient population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Non-operativ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Non-operative</a:t>
            </a:r>
          </a:p>
        </p:txBody>
      </p:sp>
      <p:sp>
        <p:nvSpPr>
          <p:cNvPr id="126" name="What is the evidence for non-surgical management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is the evidence for non-surgical management?</a:t>
            </a:r>
          </a:p>
          <a:p>
            <a:pPr/>
            <a:r>
              <a:t>No evidence for doing nothing</a:t>
            </a:r>
          </a:p>
          <a:p>
            <a:pPr/>
            <a:r>
              <a:t>Pharmacotherapy has some evidence but also significant problems ie side effects depending on medications used and duration of therapy</a:t>
            </a:r>
          </a:p>
          <a:p>
            <a:pPr/>
            <a:r>
              <a:t>Physiotherapy: Effective up to a point, very good in early disease</a:t>
            </a:r>
          </a:p>
          <a:p>
            <a:pPr/>
            <a:r>
              <a:t>Orthoses, limited evidence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harmacothera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Pharmacotherapy</a:t>
            </a:r>
          </a:p>
        </p:txBody>
      </p:sp>
      <p:sp>
        <p:nvSpPr>
          <p:cNvPr id="129" name="Common Therap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Common Therapies</a:t>
            </a:r>
          </a:p>
          <a:p>
            <a:pPr lvl="1"/>
            <a:r>
              <a:t>Paracetamol and NSAID’s (Selective and non-Selective)</a:t>
            </a:r>
          </a:p>
          <a:p>
            <a:pPr lvl="1"/>
            <a:r>
              <a:t>Opioids</a:t>
            </a:r>
          </a:p>
          <a:p>
            <a:pPr lvl="1"/>
            <a:r>
              <a:t>Steroid Injections</a:t>
            </a:r>
          </a:p>
          <a:p>
            <a:pPr lvl="1"/>
            <a:r>
              <a:t>Glucosamine/Chondroitin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harmacothera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Pharmacotherapy</a:t>
            </a:r>
          </a:p>
        </p:txBody>
      </p:sp>
      <p:sp>
        <p:nvSpPr>
          <p:cNvPr id="132" name="Eviden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Evidence</a:t>
            </a:r>
          </a:p>
          <a:p>
            <a:pPr lvl="1"/>
            <a:r>
              <a:rPr b="1"/>
              <a:t>Paracetamol</a:t>
            </a:r>
          </a:p>
          <a:p>
            <a:pPr lvl="2"/>
            <a:r>
              <a:t>has very mild reduction in pain scores </a:t>
            </a:r>
          </a:p>
          <a:p>
            <a:pPr lvl="2"/>
            <a:r>
              <a:t>Paracetamol was shown to give no clinically significant improvement compared to placebo (2016 Lancet DeCosta et al)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harmacothera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Pharmacotherapy</a:t>
            </a:r>
          </a:p>
        </p:txBody>
      </p:sp>
      <p:sp>
        <p:nvSpPr>
          <p:cNvPr id="135" name="Evidence…"/>
          <p:cNvSpPr txBox="1"/>
          <p:nvPr>
            <p:ph type="body" idx="1"/>
          </p:nvPr>
        </p:nvSpPr>
        <p:spPr>
          <a:xfrm>
            <a:off x="10922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328929" indent="-328929" defTabSz="432308">
              <a:spcBef>
                <a:spcPts val="3100"/>
              </a:spcBef>
              <a:defRPr sz="2368"/>
            </a:pPr>
            <a:r>
              <a:t>Evidence</a:t>
            </a:r>
          </a:p>
          <a:p>
            <a:pPr lvl="1" marL="657859" indent="-328929" defTabSz="432308">
              <a:spcBef>
                <a:spcPts val="3100"/>
              </a:spcBef>
              <a:defRPr b="1" sz="2368"/>
            </a:pPr>
            <a:r>
              <a:t>Non-Steroidal Anti-Inflammatories</a:t>
            </a:r>
          </a:p>
          <a:p>
            <a:pPr lvl="2" marL="986790" indent="-328929" defTabSz="432308">
              <a:spcBef>
                <a:spcPts val="3100"/>
              </a:spcBef>
              <a:defRPr sz="2368"/>
            </a:pPr>
            <a:r>
              <a:t>Good evidence they are effective in reducing pain in OA (Cochrane 2017)</a:t>
            </a:r>
          </a:p>
          <a:p>
            <a:pPr lvl="2" marL="986790" indent="-328929" defTabSz="432308">
              <a:spcBef>
                <a:spcPts val="3100"/>
              </a:spcBef>
              <a:defRPr sz="2368"/>
            </a:pPr>
            <a:r>
              <a:t>Significant side effects depending on type of NSAID used (Selective better but still not without problems)</a:t>
            </a:r>
          </a:p>
          <a:p>
            <a:pPr lvl="3" marL="1315719" indent="-328929" defTabSz="432308">
              <a:spcBef>
                <a:spcPts val="3100"/>
              </a:spcBef>
              <a:defRPr sz="2368"/>
            </a:pPr>
            <a:r>
              <a:t>GI upset</a:t>
            </a:r>
          </a:p>
          <a:p>
            <a:pPr lvl="3" marL="1315719" indent="-328929" defTabSz="432308">
              <a:spcBef>
                <a:spcPts val="3100"/>
              </a:spcBef>
              <a:defRPr sz="2368"/>
            </a:pPr>
            <a:r>
              <a:t>Renal impairment</a:t>
            </a:r>
          </a:p>
          <a:p>
            <a:pPr lvl="3" marL="1315719" indent="-328929" defTabSz="432308">
              <a:spcBef>
                <a:spcPts val="3100"/>
              </a:spcBef>
              <a:defRPr sz="2368"/>
            </a:pPr>
            <a:r>
              <a:t>Cardiovascular event rate increase</a:t>
            </a:r>
          </a:p>
          <a:p>
            <a:pPr lvl="3" marL="1315719" indent="-328929" defTabSz="432308">
              <a:spcBef>
                <a:spcPts val="3100"/>
              </a:spcBef>
              <a:defRPr sz="2368"/>
            </a:pPr>
            <a:r>
              <a:t>Asthma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harmacothera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Pharmacotherapy</a:t>
            </a:r>
          </a:p>
        </p:txBody>
      </p:sp>
      <p:sp>
        <p:nvSpPr>
          <p:cNvPr id="138" name="Eviden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Evidence</a:t>
            </a:r>
          </a:p>
          <a:p>
            <a:pPr lvl="1">
              <a:defRPr b="1"/>
            </a:pPr>
            <a:r>
              <a:t>Opioids</a:t>
            </a:r>
          </a:p>
          <a:p>
            <a:pPr lvl="2"/>
            <a:r>
              <a:t>Very significant side effects ie constipation, cognitive effects, physical dependence, respiratory depression</a:t>
            </a:r>
          </a:p>
          <a:p>
            <a:pPr lvl="2"/>
            <a:r>
              <a:t>No benefit over NSAIDS (O&amp;C June 2016 Smith et al)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harmacothera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Pharmacotherapy</a:t>
            </a:r>
          </a:p>
        </p:txBody>
      </p:sp>
      <p:sp>
        <p:nvSpPr>
          <p:cNvPr id="141" name="Eviden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Evidence</a:t>
            </a:r>
          </a:p>
          <a:p>
            <a:pPr lvl="1">
              <a:defRPr b="1"/>
            </a:pPr>
            <a:r>
              <a:t>Corticosteroid Injection</a:t>
            </a:r>
          </a:p>
          <a:p>
            <a:pPr lvl="2"/>
            <a:r>
              <a:t>No benefit in pain or function when compared to placebo</a:t>
            </a:r>
          </a:p>
          <a:p>
            <a:pPr lvl="2"/>
            <a:r>
              <a:t>Increased loss of cartilage compared to placebo over 2yrs (JAMA 2017 McAlinden et al)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harmacothera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Pharmacotherapy</a:t>
            </a:r>
          </a:p>
        </p:txBody>
      </p:sp>
      <p:sp>
        <p:nvSpPr>
          <p:cNvPr id="144" name="Eviden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7830" indent="-417830" defTabSz="549148">
              <a:spcBef>
                <a:spcPts val="3900"/>
              </a:spcBef>
              <a:defRPr sz="3008"/>
            </a:pPr>
            <a:r>
              <a:t>Evidence</a:t>
            </a:r>
          </a:p>
          <a:p>
            <a:pPr lvl="1" marL="835660" indent="-417830" defTabSz="549148">
              <a:spcBef>
                <a:spcPts val="3900"/>
              </a:spcBef>
              <a:defRPr b="1" sz="3008"/>
            </a:pPr>
            <a:r>
              <a:t>Glucosamine/Chondroitin</a:t>
            </a:r>
          </a:p>
          <a:p>
            <a:pPr lvl="2" marL="1253489" indent="-417830" defTabSz="549148">
              <a:spcBef>
                <a:spcPts val="3900"/>
              </a:spcBef>
              <a:defRPr sz="3008"/>
            </a:pPr>
            <a:r>
              <a:t>Poor quality studies show some improvement in pain and function. </a:t>
            </a:r>
          </a:p>
          <a:p>
            <a:pPr lvl="2" marL="1253489" indent="-417830" defTabSz="549148">
              <a:spcBef>
                <a:spcPts val="3900"/>
              </a:spcBef>
              <a:defRPr sz="3008"/>
            </a:pPr>
            <a:r>
              <a:t>The better quality studies show no difference to placebo for pain and function</a:t>
            </a:r>
          </a:p>
          <a:p>
            <a:pPr lvl="2" marL="1253489" indent="-417830" defTabSz="549148">
              <a:spcBef>
                <a:spcPts val="3900"/>
              </a:spcBef>
              <a:defRPr sz="3008"/>
            </a:pPr>
            <a:r>
              <a:t>Pooled studies show small benefit </a:t>
            </a:r>
          </a:p>
          <a:p>
            <a:pPr lvl="2" marL="1253489" indent="-417830" defTabSz="549148">
              <a:spcBef>
                <a:spcPts val="3900"/>
              </a:spcBef>
              <a:defRPr sz="3008"/>
            </a:pPr>
            <a:r>
              <a:t>No down side apart from cost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