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5"/>
  </p:notesMasterIdLst>
  <p:sldIdLst>
    <p:sldId id="256" r:id="rId2"/>
    <p:sldId id="258" r:id="rId3"/>
    <p:sldId id="332" r:id="rId4"/>
    <p:sldId id="268" r:id="rId5"/>
    <p:sldId id="270" r:id="rId6"/>
    <p:sldId id="271" r:id="rId7"/>
    <p:sldId id="330" r:id="rId8"/>
    <p:sldId id="331" r:id="rId9"/>
    <p:sldId id="266" r:id="rId10"/>
    <p:sldId id="267" r:id="rId11"/>
    <p:sldId id="288" r:id="rId12"/>
    <p:sldId id="334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4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3AD7-ED8A-4A82-AF52-99DAFB72659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3E26F-D09D-4E24-ABF5-4F03FA97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843F46-A4B9-41CE-9E5A-9F1AF12C9B0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C0325B-F8AE-4FF9-AD98-9F9F55487C1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0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latin typeface="Arial" pitchFamily="34" charset="0"/>
                <a:cs typeface="Arial" pitchFamily="34" charset="0"/>
              </a:rPr>
              <a:t>CHẨN ĐOÁN VÀ ĐIỀU </a:t>
            </a:r>
            <a:r>
              <a:rPr lang="fr-FR" sz="4000" b="1" dirty="0">
                <a:latin typeface="Arial" pitchFamily="34" charset="0"/>
                <a:cs typeface="Arial" pitchFamily="34" charset="0"/>
              </a:rPr>
              <a:t>TRỊ </a:t>
            </a: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TRẬT KHỚP </a:t>
            </a:r>
            <a:r>
              <a:rPr lang="fr-FR" sz="4000" b="1" dirty="0">
                <a:latin typeface="Arial" pitchFamily="34" charset="0"/>
                <a:cs typeface="Arial" pitchFamily="34" charset="0"/>
              </a:rPr>
              <a:t>VAI </a:t>
            </a: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TÁI HỒI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fr-FR" i="1" err="1">
                <a:latin typeface="Arial" pitchFamily="34" charset="0"/>
                <a:cs typeface="Arial" pitchFamily="34" charset="0"/>
              </a:rPr>
              <a:t>Phạm</a:t>
            </a:r>
            <a:r>
              <a:rPr lang="fr-FR" i="1">
                <a:latin typeface="Arial" pitchFamily="34" charset="0"/>
                <a:cs typeface="Arial" pitchFamily="34" charset="0"/>
              </a:rPr>
              <a:t> </a:t>
            </a:r>
            <a:r>
              <a:rPr lang="fr-FR" i="1" err="1">
                <a:latin typeface="Arial" pitchFamily="34" charset="0"/>
                <a:cs typeface="Arial" pitchFamily="34" charset="0"/>
              </a:rPr>
              <a:t>Thanh</a:t>
            </a:r>
            <a:r>
              <a:rPr lang="fr-FR" i="1">
                <a:latin typeface="Arial" pitchFamily="34" charset="0"/>
                <a:cs typeface="Arial" pitchFamily="34" charset="0"/>
              </a:rPr>
              <a:t> </a:t>
            </a:r>
            <a:r>
              <a:rPr lang="fr-FR" i="1" err="1" smtClean="0">
                <a:latin typeface="Arial" pitchFamily="34" charset="0"/>
                <a:cs typeface="Arial" pitchFamily="34" charset="0"/>
              </a:rPr>
              <a:t>Tân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i="1" smtClean="0">
                <a:latin typeface="Arial" pitchFamily="34" charset="0"/>
                <a:cs typeface="Arial" pitchFamily="34" charset="0"/>
              </a:rPr>
              <a:t>BS</a:t>
            </a:r>
            <a:r>
              <a:rPr lang="en-US" i="1">
                <a:latin typeface="Arial" pitchFamily="34" charset="0"/>
                <a:cs typeface="Arial" pitchFamily="34" charset="0"/>
              </a:rPr>
              <a:t>. </a:t>
            </a:r>
            <a:r>
              <a:rPr lang="en-US" i="1" err="1">
                <a:latin typeface="Arial" pitchFamily="34" charset="0"/>
                <a:cs typeface="Arial" pitchFamily="34" charset="0"/>
              </a:rPr>
              <a:t>Khoa</a:t>
            </a:r>
            <a:r>
              <a:rPr lang="en-US" i="1">
                <a:latin typeface="Arial" pitchFamily="34" charset="0"/>
                <a:cs typeface="Arial" pitchFamily="34" charset="0"/>
              </a:rPr>
              <a:t> Chi </a:t>
            </a:r>
            <a:r>
              <a:rPr lang="en-US" i="1" err="1">
                <a:latin typeface="Arial" pitchFamily="34" charset="0"/>
                <a:cs typeface="Arial" pitchFamily="34" charset="0"/>
              </a:rPr>
              <a:t>trên</a:t>
            </a:r>
            <a:r>
              <a:rPr lang="en-US" i="1">
                <a:latin typeface="Arial" pitchFamily="34" charset="0"/>
                <a:cs typeface="Arial" pitchFamily="34" charset="0"/>
              </a:rPr>
              <a:t> BVCTCH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algn="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ĐIỀU TRỊ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Mổ mở: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000" dirty="0" smtClean="0">
                <a:latin typeface="Arial" pitchFamily="34" charset="0"/>
                <a:cs typeface="Arial" pitchFamily="34" charset="0"/>
              </a:rPr>
              <a:t>150 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phương </a:t>
            </a:r>
            <a:r>
              <a:rPr lang="fr-FR" sz="3000" dirty="0" smtClean="0">
                <a:latin typeface="Arial" pitchFamily="34" charset="0"/>
                <a:cs typeface="Arial" pitchFamily="34" charset="0"/>
              </a:rPr>
              <a:t>pháp 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( J. Cole 1999).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Phẫu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thuật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Bristow-Latarjet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điều trị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 TKVTH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với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tỷ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lệ trật lại thấp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Helfet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Latarjet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Mastthes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 2007).</a:t>
            </a:r>
          </a:p>
          <a:p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Các bước phẫu thuật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71600"/>
            <a:ext cx="8001000" cy="505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8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13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Phẫu thuật nội soi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199"/>
            <a:ext cx="5764412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9" y="3657600"/>
            <a:ext cx="2623709" cy="279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3" y="1210100"/>
            <a:ext cx="2276475" cy="260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4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34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</a:rPr>
              <a:t>XIN CHÂN THÀNH CẢM ƠN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" y="1143000"/>
            <a:ext cx="890016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300" b="1" dirty="0">
                <a:latin typeface="Arial" pitchFamily="34" charset="0"/>
                <a:cs typeface="Arial" pitchFamily="34" charset="0"/>
              </a:rPr>
              <a:t>ĐẶT VẤN ĐỀ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057401"/>
            <a:ext cx="7911353" cy="40687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Trật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khớp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vai chiếm 50% trong các loại trật khớp (2% dân số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(Campbell 2012)</a:t>
            </a:r>
          </a:p>
          <a:p>
            <a:pPr>
              <a:lnSpc>
                <a:spcPct val="11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Trật tái hồi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ứng hàng đầu(</a:t>
            </a:r>
            <a:r>
              <a:rPr lang="fr-FR" sz="3000" dirty="0" smtClean="0">
                <a:latin typeface="Arial" pitchFamily="34" charset="0"/>
                <a:cs typeface="Arial" pitchFamily="34" charset="0"/>
              </a:rPr>
              <a:t>17/100.000 dân/năm).</a:t>
            </a:r>
            <a:endParaRPr lang="fr-FR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3000" dirty="0" smtClean="0">
                <a:latin typeface="Arial" pitchFamily="34" charset="0"/>
                <a:cs typeface="Arial" pitchFamily="34" charset="0"/>
              </a:rPr>
              <a:t> Trật ra trước (95%).</a:t>
            </a:r>
            <a:r>
              <a:rPr lang="fr-FR" sz="1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700" dirty="0" err="1" smtClean="0">
                <a:latin typeface="Arial" pitchFamily="34" charset="0"/>
                <a:cs typeface="Arial" pitchFamily="34" charset="0"/>
              </a:rPr>
              <a:t>Mastesen</a:t>
            </a:r>
            <a:r>
              <a:rPr lang="fr-FR" sz="1700" dirty="0" smtClean="0">
                <a:latin typeface="Arial" pitchFamily="34" charset="0"/>
                <a:cs typeface="Arial" pitchFamily="34" charset="0"/>
              </a:rPr>
              <a:t> 1998)</a:t>
            </a:r>
          </a:p>
          <a:p>
            <a:pPr>
              <a:lnSpc>
                <a:spcPct val="11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&lt;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20 tuổi trật tái hồi &gt; 90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fr-FR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3000" dirty="0" smtClean="0">
                <a:latin typeface="Arial" pitchFamily="34" charset="0"/>
                <a:cs typeface="Arial" pitchFamily="34" charset="0"/>
              </a:rPr>
              <a:t> Không 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điều trị </a:t>
            </a:r>
            <a:r>
              <a:rPr lang="fr-FR" sz="3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đau, mất chức năng, ảnh hưởng đến lao động và sinh </a:t>
            </a:r>
            <a:r>
              <a:rPr lang="fr-FR" sz="3000" dirty="0" smtClean="0">
                <a:latin typeface="Arial" pitchFamily="34" charset="0"/>
                <a:cs typeface="Arial" pitchFamily="34" charset="0"/>
              </a:rPr>
              <a:t>hoạt.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GIẢI PHẪU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0627"/>
            <a:ext cx="772477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2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187" y="-304800"/>
            <a:ext cx="7756263" cy="10542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X QUANG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NGUYEN\Desktop\hinh de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271333"/>
            <a:ext cx="4589891" cy="44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GUYEN\Desktop\hinh dep\Untitle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9" y="1294767"/>
            <a:ext cx="4572000" cy="444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68490"/>
            <a:ext cx="4267200" cy="443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21077"/>
            <a:ext cx="4315428" cy="45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6200"/>
            <a:ext cx="8229600" cy="1143000"/>
          </a:xfrm>
        </p:spPr>
        <p:txBody>
          <a:bodyPr/>
          <a:lstStyle/>
          <a:p>
            <a:pPr algn="ctr"/>
            <a:r>
              <a:rPr lang="en-US" sz="4900" b="1" dirty="0" smtClean="0">
                <a:latin typeface="Arial" pitchFamily="34" charset="0"/>
                <a:cs typeface="Arial" pitchFamily="34" charset="0"/>
              </a:rPr>
              <a:t>Hill-Sachs</a:t>
            </a:r>
            <a:endParaRPr lang="en-US" sz="4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NGUYEN\Desktop\hinh dep\Untitled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5400"/>
            <a:ext cx="4208209" cy="51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GUYEN\Desktop\hinh dep\Untitled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58" y="1313597"/>
            <a:ext cx="4184073" cy="51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87" y="-304800"/>
            <a:ext cx="8229600" cy="1143000"/>
          </a:xfrm>
        </p:spPr>
        <p:txBody>
          <a:bodyPr/>
          <a:lstStyle/>
          <a:p>
            <a:pPr algn="ctr"/>
            <a:r>
              <a:rPr lang="en-US" sz="4900" b="1" dirty="0" err="1" smtClean="0">
                <a:latin typeface="Arial" pitchFamily="34" charset="0"/>
                <a:cs typeface="Arial" pitchFamily="34" charset="0"/>
              </a:rPr>
              <a:t>Bankart</a:t>
            </a:r>
            <a:endParaRPr lang="en-US" sz="4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NGUYEN\Desktop\hinh dep\Untitled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147499"/>
            <a:ext cx="4419600" cy="49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GUYEN\Desktop\hinh dep\Untitled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27" y="1186006"/>
            <a:ext cx="4406174" cy="48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CHẨN ĐOÁN</a:t>
            </a:r>
            <a:endParaRPr lang="vi-V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57400"/>
            <a:ext cx="7408333" cy="34506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Bệnh sử: 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Tiền căn: lỏng lẽo đa khớp ,động kinh,…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Lâm sàng: test e sợ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CLS: XQ, CT, MRI, MRA.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225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CLS</a:t>
            </a:r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527914" cy="36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92" y="228600"/>
            <a:ext cx="8229600" cy="1143000"/>
          </a:xfrm>
        </p:spPr>
        <p:txBody>
          <a:bodyPr/>
          <a:lstStyle/>
          <a:p>
            <a:pPr algn="ctr"/>
            <a:r>
              <a:rPr lang="en-US" sz="4900" b="1" dirty="0" smtClean="0">
                <a:latin typeface="Arial" pitchFamily="34" charset="0"/>
                <a:cs typeface="Arial" pitchFamily="34" charset="0"/>
              </a:rPr>
              <a:t>CT scan</a:t>
            </a:r>
            <a:endParaRPr lang="en-US" sz="4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52601"/>
            <a:ext cx="8610600" cy="4373562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81200"/>
            <a:ext cx="8552729" cy="387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1189</TotalTime>
  <Words>182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CHẨN ĐOÁN VÀ ĐIỀU TRỊ TRẬT KHỚP VAI TÁI HỒI </vt:lpstr>
      <vt:lpstr>ĐẶT VẤN ĐỀ </vt:lpstr>
      <vt:lpstr>GIẢI PHẪU</vt:lpstr>
      <vt:lpstr>X QUANG</vt:lpstr>
      <vt:lpstr>Hill-Sachs</vt:lpstr>
      <vt:lpstr>Bankart</vt:lpstr>
      <vt:lpstr>CHẨN ĐOÁN</vt:lpstr>
      <vt:lpstr>CLS</vt:lpstr>
      <vt:lpstr>CT scan</vt:lpstr>
      <vt:lpstr>ĐIỀU TRỊ</vt:lpstr>
      <vt:lpstr>Các bước phẫu thuật</vt:lpstr>
      <vt:lpstr>Phẫu thuật nội soi</vt:lpstr>
      <vt:lpstr>XIN CHÂN THÀNH CẢM ƠN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ĐIỀU TRỊ MẤT VỮNG TRƯỚC KHỚP VAI BẰNG PHẪU THUẬT BRISTOW-LATARJET</dc:title>
  <dc:creator>NGUYEN</dc:creator>
  <cp:lastModifiedBy>SONGNGOC</cp:lastModifiedBy>
  <cp:revision>151</cp:revision>
  <dcterms:created xsi:type="dcterms:W3CDTF">2014-07-20T07:05:30Z</dcterms:created>
  <dcterms:modified xsi:type="dcterms:W3CDTF">2014-10-27T03:45:34Z</dcterms:modified>
</cp:coreProperties>
</file>